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2"/>
  </p:notesMasterIdLst>
  <p:sldIdLst>
    <p:sldId id="256" r:id="rId2"/>
    <p:sldId id="368" r:id="rId3"/>
    <p:sldId id="369" r:id="rId4"/>
    <p:sldId id="370" r:id="rId5"/>
    <p:sldId id="371" r:id="rId6"/>
    <p:sldId id="372" r:id="rId7"/>
    <p:sldId id="373" r:id="rId8"/>
    <p:sldId id="374" r:id="rId9"/>
    <p:sldId id="375" r:id="rId10"/>
    <p:sldId id="376" r:id="rId11"/>
    <p:sldId id="377" r:id="rId12"/>
    <p:sldId id="378" r:id="rId13"/>
    <p:sldId id="379" r:id="rId14"/>
    <p:sldId id="380" r:id="rId15"/>
    <p:sldId id="381" r:id="rId16"/>
    <p:sldId id="382" r:id="rId17"/>
    <p:sldId id="383" r:id="rId18"/>
    <p:sldId id="384" r:id="rId19"/>
    <p:sldId id="385" r:id="rId20"/>
    <p:sldId id="386" r:id="rId21"/>
    <p:sldId id="387" r:id="rId22"/>
    <p:sldId id="388" r:id="rId23"/>
    <p:sldId id="389" r:id="rId24"/>
    <p:sldId id="390" r:id="rId25"/>
    <p:sldId id="391" r:id="rId26"/>
    <p:sldId id="392" r:id="rId27"/>
    <p:sldId id="393" r:id="rId28"/>
    <p:sldId id="394" r:id="rId29"/>
    <p:sldId id="395" r:id="rId30"/>
    <p:sldId id="396" r:id="rId31"/>
    <p:sldId id="397" r:id="rId32"/>
    <p:sldId id="398" r:id="rId33"/>
    <p:sldId id="399" r:id="rId34"/>
    <p:sldId id="400" r:id="rId35"/>
    <p:sldId id="401" r:id="rId36"/>
    <p:sldId id="402" r:id="rId37"/>
    <p:sldId id="403" r:id="rId38"/>
    <p:sldId id="404" r:id="rId39"/>
    <p:sldId id="405" r:id="rId40"/>
    <p:sldId id="406" r:id="rId41"/>
    <p:sldId id="407" r:id="rId42"/>
    <p:sldId id="408" r:id="rId43"/>
    <p:sldId id="409" r:id="rId44"/>
    <p:sldId id="410" r:id="rId45"/>
    <p:sldId id="342" r:id="rId46"/>
    <p:sldId id="286" r:id="rId47"/>
    <p:sldId id="287" r:id="rId48"/>
    <p:sldId id="258" r:id="rId49"/>
    <p:sldId id="288" r:id="rId50"/>
    <p:sldId id="257" r:id="rId51"/>
    <p:sldId id="289" r:id="rId52"/>
    <p:sldId id="290" r:id="rId53"/>
    <p:sldId id="291" r:id="rId54"/>
    <p:sldId id="292" r:id="rId55"/>
    <p:sldId id="262" r:id="rId56"/>
    <p:sldId id="263" r:id="rId57"/>
    <p:sldId id="300" r:id="rId58"/>
    <p:sldId id="266" r:id="rId59"/>
    <p:sldId id="301" r:id="rId60"/>
    <p:sldId id="264" r:id="rId61"/>
    <p:sldId id="302" r:id="rId62"/>
    <p:sldId id="265" r:id="rId63"/>
    <p:sldId id="267" r:id="rId64"/>
    <p:sldId id="303" r:id="rId65"/>
    <p:sldId id="304" r:id="rId66"/>
    <p:sldId id="344" r:id="rId67"/>
    <p:sldId id="345" r:id="rId68"/>
    <p:sldId id="346" r:id="rId69"/>
    <p:sldId id="347" r:id="rId70"/>
    <p:sldId id="348" r:id="rId71"/>
    <p:sldId id="349" r:id="rId72"/>
    <p:sldId id="350" r:id="rId73"/>
    <p:sldId id="351" r:id="rId74"/>
    <p:sldId id="352" r:id="rId75"/>
    <p:sldId id="353" r:id="rId76"/>
    <p:sldId id="354" r:id="rId77"/>
    <p:sldId id="268" r:id="rId78"/>
    <p:sldId id="269" r:id="rId79"/>
    <p:sldId id="305" r:id="rId80"/>
    <p:sldId id="270" r:id="rId81"/>
    <p:sldId id="306" r:id="rId82"/>
    <p:sldId id="307" r:id="rId83"/>
    <p:sldId id="271" r:id="rId84"/>
    <p:sldId id="308" r:id="rId85"/>
    <p:sldId id="272" r:id="rId86"/>
    <p:sldId id="309" r:id="rId87"/>
    <p:sldId id="310" r:id="rId88"/>
    <p:sldId id="273" r:id="rId89"/>
    <p:sldId id="274" r:id="rId90"/>
    <p:sldId id="275" r:id="rId91"/>
    <p:sldId id="311" r:id="rId92"/>
    <p:sldId id="367" r:id="rId93"/>
    <p:sldId id="366" r:id="rId94"/>
    <p:sldId id="355" r:id="rId95"/>
    <p:sldId id="281" r:id="rId96"/>
    <p:sldId id="334" r:id="rId97"/>
    <p:sldId id="282" r:id="rId98"/>
    <p:sldId id="283" r:id="rId99"/>
    <p:sldId id="284" r:id="rId100"/>
    <p:sldId id="335" r:id="rId101"/>
    <p:sldId id="336" r:id="rId102"/>
    <p:sldId id="356" r:id="rId103"/>
    <p:sldId id="337" r:id="rId104"/>
    <p:sldId id="357" r:id="rId105"/>
    <p:sldId id="338" r:id="rId106"/>
    <p:sldId id="339" r:id="rId107"/>
    <p:sldId id="358" r:id="rId108"/>
    <p:sldId id="340" r:id="rId109"/>
    <p:sldId id="359" r:id="rId110"/>
    <p:sldId id="341" r:id="rId1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A757"/>
    <a:srgbClr val="CAB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napToObjects="1">
      <p:cViewPr>
        <p:scale>
          <a:sx n="100" d="100"/>
          <a:sy n="100" d="100"/>
        </p:scale>
        <p:origin x="-1832" y="-26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984"/>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notesMaster" Target="notesMasters/notesMaster1.xml"/><Relationship Id="rId113" Type="http://schemas.openxmlformats.org/officeDocument/2006/relationships/printerSettings" Target="printerSettings/printerSettings1.bin"/><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E5BFC-0F99-484B-902A-AF3C7CF1E948}" type="datetimeFigureOut">
              <a:rPr lang="en-US" smtClean="0"/>
              <a:pPr/>
              <a:t>8/17/15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2031A0-09E4-7C46-A8B1-A0133F34B729}" type="slidenum">
              <a:rPr lang="en-US" smtClean="0"/>
              <a:pPr/>
              <a:t>‹#›</a:t>
            </a:fld>
            <a:endParaRPr lang="en-US"/>
          </a:p>
        </p:txBody>
      </p:sp>
    </p:spTree>
    <p:extLst>
      <p:ext uri="{BB962C8B-B14F-4D97-AF65-F5344CB8AC3E}">
        <p14:creationId xmlns:p14="http://schemas.microsoft.com/office/powerpoint/2010/main" val="32669278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2031A0-09E4-7C46-A8B1-A0133F34B729}" type="slidenum">
              <a:rPr lang="en-US" smtClean="0"/>
              <a:pPr/>
              <a:t>95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240DB1-6DA5-7240-B759-8C119F815C98}" type="datetimeFigureOut">
              <a:rPr lang="en-US" smtClean="0"/>
              <a:pPr/>
              <a:t>8/17/15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D939E-9206-C343-873B-680765C5363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240DB1-6DA5-7240-B759-8C119F815C98}" type="datetimeFigureOut">
              <a:rPr lang="en-US" smtClean="0"/>
              <a:pPr/>
              <a:t>8/17/15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D939E-9206-C343-873B-680765C5363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240DB1-6DA5-7240-B759-8C119F815C98}" type="datetimeFigureOut">
              <a:rPr lang="en-US" smtClean="0"/>
              <a:pPr/>
              <a:t>8/17/15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D939E-9206-C343-873B-680765C5363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240DB1-6DA5-7240-B759-8C119F815C98}" type="datetimeFigureOut">
              <a:rPr lang="en-US" smtClean="0"/>
              <a:pPr/>
              <a:t>8/17/15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D939E-9206-C343-873B-680765C5363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240DB1-6DA5-7240-B759-8C119F815C98}" type="datetimeFigureOut">
              <a:rPr lang="en-US" smtClean="0"/>
              <a:pPr/>
              <a:t>8/17/15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D939E-9206-C343-873B-680765C5363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240DB1-6DA5-7240-B759-8C119F815C98}" type="datetimeFigureOut">
              <a:rPr lang="en-US" smtClean="0"/>
              <a:pPr/>
              <a:t>8/17/15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D939E-9206-C343-873B-680765C5363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240DB1-6DA5-7240-B759-8C119F815C98}" type="datetimeFigureOut">
              <a:rPr lang="en-US" smtClean="0"/>
              <a:pPr/>
              <a:t>8/17/15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8D939E-9206-C343-873B-680765C5363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240DB1-6DA5-7240-B759-8C119F815C98}" type="datetimeFigureOut">
              <a:rPr lang="en-US" smtClean="0"/>
              <a:pPr/>
              <a:t>8/17/15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8D939E-9206-C343-873B-680765C5363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240DB1-6DA5-7240-B759-8C119F815C98}" type="datetimeFigureOut">
              <a:rPr lang="en-US" smtClean="0"/>
              <a:pPr/>
              <a:t>8/17/15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8D939E-9206-C343-873B-680765C5363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240DB1-6DA5-7240-B759-8C119F815C98}" type="datetimeFigureOut">
              <a:rPr lang="en-US" smtClean="0"/>
              <a:pPr/>
              <a:t>8/17/15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D939E-9206-C343-873B-680765C5363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240DB1-6DA5-7240-B759-8C119F815C98}" type="datetimeFigureOut">
              <a:rPr lang="en-US" smtClean="0"/>
              <a:pPr/>
              <a:t>8/17/15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D939E-9206-C343-873B-680765C5363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2A75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240DB1-6DA5-7240-B759-8C119F815C98}" type="datetimeFigureOut">
              <a:rPr lang="en-US" smtClean="0"/>
              <a:pPr/>
              <a:t>8/17/15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8D939E-9206-C343-873B-680765C5363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28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 Id="rId3" Type="http://schemas.openxmlformats.org/officeDocument/2006/relationships/image" Target="../media/image5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 Id="rId3" Type="http://schemas.openxmlformats.org/officeDocument/2006/relationships/image" Target="../media/image6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5" Type="http://schemas.openxmlformats.org/officeDocument/2006/relationships/image" Target="../media/image70.jpg"/><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g"/><Relationship Id="rId3" Type="http://schemas.openxmlformats.org/officeDocument/2006/relationships/image" Target="../media/image72.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 Id="rId3" Type="http://schemas.openxmlformats.org/officeDocument/2006/relationships/image" Target="../media/image7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8.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4528"/>
            <a:ext cx="8229600" cy="523220"/>
          </a:xfrm>
        </p:spPr>
        <p:txBody>
          <a:bodyPr>
            <a:spAutoFit/>
          </a:bodyPr>
          <a:lstStyle/>
          <a:p>
            <a:endParaRPr lang="en-US" sz="2800" dirty="0">
              <a:latin typeface="Arial"/>
              <a:cs typeface="Arial"/>
            </a:endParaRPr>
          </a:p>
        </p:txBody>
      </p:sp>
      <p:sp>
        <p:nvSpPr>
          <p:cNvPr id="5" name="Content Placeholder 4"/>
          <p:cNvSpPr>
            <a:spLocks noGrp="1"/>
          </p:cNvSpPr>
          <p:nvPr>
            <p:ph idx="1"/>
          </p:nvPr>
        </p:nvSpPr>
        <p:spPr/>
        <p:txBody>
          <a:bodyPr>
            <a:normAutofit/>
          </a:bodyPr>
          <a:lstStyle/>
          <a:p>
            <a:pPr marL="0" indent="0" algn="ctr">
              <a:buNone/>
            </a:pPr>
            <a:r>
              <a:rPr lang="en-US" sz="2800" dirty="0"/>
              <a:t>The Aesthetics of Architecture, Interiors &amp; Design </a:t>
            </a:r>
            <a:r>
              <a:rPr lang="en-US" sz="2800" dirty="0" smtClean="0"/>
              <a:t>2015</a:t>
            </a:r>
            <a:r>
              <a:rPr lang="en-US" sz="2800" dirty="0"/>
              <a:t/>
            </a:r>
            <a:br>
              <a:rPr lang="en-US" sz="2800" dirty="0"/>
            </a:br>
            <a:r>
              <a:rPr lang="en-US" sz="2800" dirty="0"/>
              <a:t>Where Do We Stand Today</a:t>
            </a:r>
            <a:r>
              <a:rPr lang="en-US" sz="2800" dirty="0" smtClean="0"/>
              <a:t>?</a:t>
            </a:r>
          </a:p>
          <a:p>
            <a:pPr marL="0" indent="0" algn="ctr">
              <a:buNone/>
            </a:pPr>
            <a:endParaRPr lang="en-US" sz="2800" dirty="0" smtClean="0"/>
          </a:p>
          <a:p>
            <a:pPr marL="0" indent="0" algn="ctr">
              <a:buNone/>
            </a:pPr>
            <a:endParaRPr lang="en-US" sz="2800" dirty="0"/>
          </a:p>
          <a:p>
            <a:pPr marL="0" indent="0">
              <a:buNone/>
            </a:pPr>
            <a:endParaRPr lang="en-US" sz="2400"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Architecture Today: </a:t>
            </a:r>
            <a:r>
              <a:rPr lang="en-US" b="1" dirty="0" smtClean="0"/>
              <a:t>2015</a:t>
            </a:r>
            <a:r>
              <a:rPr lang="en-US" b="1" dirty="0" smtClean="0"/>
              <a:t/>
            </a:r>
            <a:br>
              <a:rPr lang="en-US" b="1" dirty="0" smtClean="0"/>
            </a:br>
            <a:r>
              <a:rPr lang="en-US" b="1" dirty="0" smtClean="0"/>
              <a:t>Critical Regionalism: </a:t>
            </a:r>
            <a:endParaRPr lang="en-US" b="1" dirty="0"/>
          </a:p>
        </p:txBody>
      </p:sp>
      <p:sp>
        <p:nvSpPr>
          <p:cNvPr id="3" name="Content Placeholder 2"/>
          <p:cNvSpPr>
            <a:spLocks noGrp="1"/>
          </p:cNvSpPr>
          <p:nvPr>
            <p:ph idx="1"/>
          </p:nvPr>
        </p:nvSpPr>
        <p:spPr/>
        <p:txBody>
          <a:bodyPr>
            <a:normAutofit lnSpcReduction="10000"/>
          </a:bodyPr>
          <a:lstStyle/>
          <a:p>
            <a:r>
              <a:rPr lang="en-US" dirty="0"/>
              <a:t>Critical Regionalism is an approach to architecture </a:t>
            </a:r>
            <a:r>
              <a:rPr lang="en-US" dirty="0" smtClean="0"/>
              <a:t>that uses the building's cultural and geographical context to create specific and meaningful identity in place of Modernist architecture that is often the same across the globe.  </a:t>
            </a:r>
          </a:p>
          <a:p>
            <a:r>
              <a:rPr lang="en-US" dirty="0" smtClean="0"/>
              <a:t>Author and critic Kenneth Frampton proposed that </a:t>
            </a:r>
            <a:r>
              <a:rPr lang="en-US" dirty="0"/>
              <a:t>critical regionalism should adopt</a:t>
            </a:r>
            <a:r>
              <a:rPr lang="en-US" dirty="0" smtClean="0"/>
              <a:t> the ideas of modern </a:t>
            </a:r>
            <a:r>
              <a:rPr lang="en-US" dirty="0"/>
              <a:t>architecture</a:t>
            </a:r>
            <a:r>
              <a:rPr lang="en-US" dirty="0" smtClean="0"/>
              <a:t>, </a:t>
            </a:r>
            <a:r>
              <a:rPr lang="en-US" dirty="0"/>
              <a:t>for its</a:t>
            </a:r>
            <a:r>
              <a:rPr lang="en-US" dirty="0" smtClean="0"/>
              <a:t> admirable progressive qualities but not cookie cutter Modernist forms and surfaces.</a:t>
            </a:r>
          </a:p>
          <a:p>
            <a:r>
              <a:rPr lang="en-US" dirty="0" smtClean="0"/>
              <a:t>Emphasis</a:t>
            </a:r>
            <a:r>
              <a:rPr lang="en-US" dirty="0"/>
              <a:t>, Frampton says, should be on topography, climate, light; on tectonic form rather than on</a:t>
            </a:r>
            <a:r>
              <a:rPr lang="en-US" dirty="0" smtClean="0"/>
              <a:t> mere visual appearance. </a:t>
            </a:r>
            <a:endParaRPr lang="en-US" dirty="0"/>
          </a:p>
        </p:txBody>
      </p:sp>
    </p:spTree>
    <p:extLst>
      <p:ext uri="{BB962C8B-B14F-4D97-AF65-F5344CB8AC3E}">
        <p14:creationId xmlns:p14="http://schemas.microsoft.com/office/powerpoint/2010/main" val="41971829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a:t>A judgment of ‘dependent beauty’ presupposes a concept</a:t>
            </a:r>
          </a:p>
          <a:p>
            <a:pPr>
              <a:buNone/>
            </a:pPr>
            <a:r>
              <a:rPr lang="en-US" dirty="0"/>
              <a:t>of the purpose that determines what the thing is to be.</a:t>
            </a:r>
          </a:p>
          <a:p>
            <a:endParaRPr lang="en-US" dirty="0" smtClean="0"/>
          </a:p>
          <a:p>
            <a:pPr marL="0" indent="0">
              <a:buNone/>
            </a:pPr>
            <a:r>
              <a:rPr lang="en-US" dirty="0" smtClean="0"/>
              <a:t>Meaning that it is important, it is in fact necessary, to know about what you are looking at, experiencing, to be able to ‘appreciate’ it, to have a full aesthetic experience. </a:t>
            </a:r>
          </a:p>
          <a:p>
            <a:pPr marL="0" indent="0">
              <a:buNone/>
            </a:pPr>
            <a:endParaRPr lang="en-US" dirty="0"/>
          </a:p>
          <a:p>
            <a:pPr marL="0" indent="0">
              <a:buNone/>
            </a:pPr>
            <a:r>
              <a:rPr lang="en-US" dirty="0" smtClean="0"/>
              <a:t>				Mark Twain (Samuel Clemmons) </a:t>
            </a:r>
            <a:endParaRPr lang="en-US" dirty="0"/>
          </a:p>
        </p:txBody>
      </p:sp>
    </p:spTree>
    <p:extLst>
      <p:ext uri="{BB962C8B-B14F-4D97-AF65-F5344CB8AC3E}">
        <p14:creationId xmlns:p14="http://schemas.microsoft.com/office/powerpoint/2010/main" val="28715089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a:t>
            </a:r>
            <a:r>
              <a:rPr lang="en-US" dirty="0"/>
              <a:t>Ways of Seeing a </a:t>
            </a:r>
            <a:r>
              <a:rPr lang="en-US" dirty="0" smtClean="0"/>
              <a:t>River”  by Mark </a:t>
            </a:r>
            <a:r>
              <a:rPr lang="en-US" dirty="0"/>
              <a:t>Twain (1883</a:t>
            </a:r>
            <a:r>
              <a:rPr lang="en-US" dirty="0" smtClean="0"/>
              <a:t>)</a:t>
            </a:r>
            <a:br>
              <a:rPr lang="en-US" dirty="0" smtClean="0"/>
            </a:br>
            <a:r>
              <a:rPr lang="en-US" sz="2200" dirty="0" smtClean="0"/>
              <a:t>(An essay on Knowledge vs. No Knowledge)</a:t>
            </a:r>
            <a:endParaRPr lang="en-US" sz="2200" dirty="0"/>
          </a:p>
        </p:txBody>
      </p:sp>
      <p:sp>
        <p:nvSpPr>
          <p:cNvPr id="3" name="Content Placeholder 2"/>
          <p:cNvSpPr>
            <a:spLocks noGrp="1"/>
          </p:cNvSpPr>
          <p:nvPr>
            <p:ph idx="1"/>
          </p:nvPr>
        </p:nvSpPr>
        <p:spPr/>
        <p:txBody>
          <a:bodyPr>
            <a:noAutofit/>
          </a:bodyPr>
          <a:lstStyle/>
          <a:p>
            <a:pPr marL="0" indent="0">
              <a:buNone/>
            </a:pPr>
            <a:r>
              <a:rPr lang="en-US" sz="2800" dirty="0" smtClean="0"/>
              <a:t>“Now </a:t>
            </a:r>
            <a:r>
              <a:rPr lang="en-US" sz="2800" dirty="0"/>
              <a:t>when I had mastered the language of this water and had come to know every trifling feature that bordered the great river as familiarly as I knew the letters of the alphabet, I had made a valuable acquisition. </a:t>
            </a:r>
          </a:p>
          <a:p>
            <a:pPr marL="0" indent="0">
              <a:buNone/>
            </a:pPr>
            <a:r>
              <a:rPr lang="en-US" sz="2800" dirty="0" smtClean="0"/>
              <a:t>But </a:t>
            </a:r>
            <a:r>
              <a:rPr lang="en-US" sz="2800" dirty="0"/>
              <a:t>I had lost something, too. </a:t>
            </a:r>
            <a:endParaRPr lang="en-US" sz="2800" dirty="0" smtClean="0"/>
          </a:p>
          <a:p>
            <a:pPr marL="0" indent="0">
              <a:buNone/>
            </a:pPr>
            <a:r>
              <a:rPr lang="en-US" sz="2800" dirty="0" smtClean="0"/>
              <a:t>I </a:t>
            </a:r>
            <a:r>
              <a:rPr lang="en-US" sz="2800" dirty="0"/>
              <a:t>had lost something which could never be restored to me while I lived. </a:t>
            </a:r>
            <a:endParaRPr lang="en-US" sz="2800" dirty="0" smtClean="0"/>
          </a:p>
          <a:p>
            <a:pPr marL="0" indent="0">
              <a:buNone/>
            </a:pPr>
            <a:r>
              <a:rPr lang="en-US" sz="2000" dirty="0" smtClean="0"/>
              <a:t>						Mark </a:t>
            </a:r>
            <a:r>
              <a:rPr lang="en-US" sz="2000" dirty="0"/>
              <a:t>Twain (Samuel Clemmons) </a:t>
            </a:r>
          </a:p>
          <a:p>
            <a:pPr marL="0" indent="0">
              <a:buNone/>
            </a:pPr>
            <a:endParaRPr lang="en-US" sz="2800" dirty="0"/>
          </a:p>
          <a:p>
            <a:pPr marL="0" indent="0">
              <a:buNone/>
            </a:pPr>
            <a:endParaRPr lang="en-US" sz="2800" dirty="0"/>
          </a:p>
        </p:txBody>
      </p:sp>
      <p:pic>
        <p:nvPicPr>
          <p:cNvPr id="4" name="Picture 3" descr="200px-Mark_Twain,_Brady-Handy_photo_portrait,_Feb_7,_1871,_cropp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098" y="4902200"/>
            <a:ext cx="1124702" cy="1765782"/>
          </a:xfrm>
          <a:prstGeom prst="rect">
            <a:avLst/>
          </a:prstGeom>
        </p:spPr>
      </p:pic>
    </p:spTree>
    <p:extLst>
      <p:ext uri="{BB962C8B-B14F-4D97-AF65-F5344CB8AC3E}">
        <p14:creationId xmlns:p14="http://schemas.microsoft.com/office/powerpoint/2010/main" val="37736229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Ways of Seeing a River”  by Mark Twain (1883)</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a:t>All the grace, the beauty, the poetry had gone out of the majestic river! </a:t>
            </a:r>
            <a:endParaRPr lang="en-US" dirty="0" smtClean="0"/>
          </a:p>
          <a:p>
            <a:pPr marL="0" indent="0">
              <a:buNone/>
            </a:pPr>
            <a:endParaRPr lang="en-US" dirty="0" smtClean="0"/>
          </a:p>
          <a:p>
            <a:pPr marL="0" indent="0">
              <a:buNone/>
            </a:pPr>
            <a:r>
              <a:rPr lang="en-US" dirty="0" smtClean="0"/>
              <a:t>I </a:t>
            </a:r>
            <a:r>
              <a:rPr lang="en-US" dirty="0"/>
              <a:t>still keep in mind a certain wonderful sunset which I witnessed when </a:t>
            </a:r>
            <a:r>
              <a:rPr lang="en-US" dirty="0" smtClean="0"/>
              <a:t>steam boating </a:t>
            </a:r>
            <a:r>
              <a:rPr lang="en-US" dirty="0"/>
              <a:t>was new to me.”</a:t>
            </a:r>
          </a:p>
        </p:txBody>
      </p:sp>
    </p:spTree>
    <p:extLst>
      <p:ext uri="{BB962C8B-B14F-4D97-AF65-F5344CB8AC3E}">
        <p14:creationId xmlns:p14="http://schemas.microsoft.com/office/powerpoint/2010/main" val="17619508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Ways of Seeing a River”  by Mark Twain (1883)</a:t>
            </a:r>
            <a:br>
              <a:rPr lang="en-US" dirty="0"/>
            </a:br>
            <a:endParaRPr lang="en-US" dirty="0"/>
          </a:p>
        </p:txBody>
      </p:sp>
      <p:sp>
        <p:nvSpPr>
          <p:cNvPr id="3" name="Content Placeholder 2"/>
          <p:cNvSpPr>
            <a:spLocks noGrp="1"/>
          </p:cNvSpPr>
          <p:nvPr>
            <p:ph idx="1"/>
          </p:nvPr>
        </p:nvSpPr>
        <p:spPr/>
        <p:txBody>
          <a:bodyPr>
            <a:noAutofit/>
          </a:bodyPr>
          <a:lstStyle/>
          <a:p>
            <a:pPr marL="0" indent="0">
              <a:buNone/>
            </a:pPr>
            <a:r>
              <a:rPr lang="en-US" sz="2800" dirty="0" smtClean="0"/>
              <a:t>“A </a:t>
            </a:r>
            <a:r>
              <a:rPr lang="en-US" sz="2800" dirty="0"/>
              <a:t>broad expanse of the river was turned to blood; in the middle distance the red hue brightened into gold, through which a solitary log came floating, black and conspicuous; in one place a long, slanting mark lay sparkling upon the water; </a:t>
            </a:r>
          </a:p>
        </p:txBody>
      </p:sp>
    </p:spTree>
    <p:extLst>
      <p:ext uri="{BB962C8B-B14F-4D97-AF65-F5344CB8AC3E}">
        <p14:creationId xmlns:p14="http://schemas.microsoft.com/office/powerpoint/2010/main" val="37904176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Ways of Seeing a River”  by Mark Twain (1883)</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smtClean="0"/>
              <a:t>“in </a:t>
            </a:r>
            <a:r>
              <a:rPr lang="en-US" dirty="0"/>
              <a:t>another the surface was broken by boiling, tumbling rings, that were as many-tinted as an opal; </a:t>
            </a:r>
            <a:endParaRPr lang="en-US" dirty="0" smtClean="0"/>
          </a:p>
          <a:p>
            <a:pPr marL="0" indent="0">
              <a:buNone/>
            </a:pPr>
            <a:r>
              <a:rPr lang="en-US" dirty="0" smtClean="0"/>
              <a:t>where </a:t>
            </a:r>
            <a:r>
              <a:rPr lang="en-US" dirty="0"/>
              <a:t>the ruddy flush was faintest, was a smooth spot that was covered with graceful circles and radiating lines, ever so delicately traced;”</a:t>
            </a:r>
          </a:p>
          <a:p>
            <a:endParaRPr lang="en-US" dirty="0"/>
          </a:p>
        </p:txBody>
      </p:sp>
    </p:spTree>
    <p:extLst>
      <p:ext uri="{BB962C8B-B14F-4D97-AF65-F5344CB8AC3E}">
        <p14:creationId xmlns:p14="http://schemas.microsoft.com/office/powerpoint/2010/main" val="38509299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Ways of Seeing a River”  by Mark Twain (1883)</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smtClean="0"/>
              <a:t>“the </a:t>
            </a:r>
            <a:r>
              <a:rPr lang="en-US" dirty="0"/>
              <a:t>shore on our left was densely wooded, and the </a:t>
            </a:r>
            <a:r>
              <a:rPr lang="en-US" dirty="0" err="1"/>
              <a:t>sombre</a:t>
            </a:r>
            <a:r>
              <a:rPr lang="en-US" dirty="0"/>
              <a:t> shadow that fell from this forest was broken in one place by a long, ruffled trail that shone like silver; and high above the forest wall a clean-stemmed dead tree waved a single leafy bough that glowed like a flame in the unobstructed splendor that was flowing from the sun. </a:t>
            </a:r>
            <a:endParaRPr lang="en-US" dirty="0" smtClean="0"/>
          </a:p>
          <a:p>
            <a:pPr marL="0" indent="0">
              <a:buNone/>
            </a:pPr>
            <a:r>
              <a:rPr lang="en-US" dirty="0" smtClean="0"/>
              <a:t>There </a:t>
            </a:r>
            <a:r>
              <a:rPr lang="en-US" dirty="0"/>
              <a:t>were graceful curves, reflected images, woody heights, soft distances; and over the whole scene, far and near, the dissolving lights drifted steadily, enriching it, every passing moment, with new marvels of coloring</a:t>
            </a:r>
            <a:r>
              <a:rPr lang="en-US" dirty="0" smtClean="0"/>
              <a:t>.”</a:t>
            </a:r>
            <a:endParaRPr lang="en-US" dirty="0"/>
          </a:p>
        </p:txBody>
      </p:sp>
    </p:spTree>
    <p:extLst>
      <p:ext uri="{BB962C8B-B14F-4D97-AF65-F5344CB8AC3E}">
        <p14:creationId xmlns:p14="http://schemas.microsoft.com/office/powerpoint/2010/main" val="39482749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Ways of Seeing a River”  by Mark Twain (1883)</a:t>
            </a:r>
            <a:br>
              <a:rPr lang="en-US" dirty="0"/>
            </a:br>
            <a:endParaRPr lang="en-US" dirty="0"/>
          </a:p>
        </p:txBody>
      </p:sp>
      <p:sp>
        <p:nvSpPr>
          <p:cNvPr id="3" name="Content Placeholder 2"/>
          <p:cNvSpPr>
            <a:spLocks noGrp="1"/>
          </p:cNvSpPr>
          <p:nvPr>
            <p:ph idx="1"/>
          </p:nvPr>
        </p:nvSpPr>
        <p:spPr/>
        <p:txBody>
          <a:bodyPr/>
          <a:lstStyle/>
          <a:p>
            <a:r>
              <a:rPr lang="en-US" dirty="0" smtClean="0"/>
              <a:t>“I </a:t>
            </a:r>
            <a:r>
              <a:rPr lang="en-US" dirty="0"/>
              <a:t>stood like one bewitched. </a:t>
            </a:r>
            <a:endParaRPr lang="en-US" dirty="0" smtClean="0"/>
          </a:p>
          <a:p>
            <a:r>
              <a:rPr lang="en-US" dirty="0" smtClean="0"/>
              <a:t>I </a:t>
            </a:r>
            <a:r>
              <a:rPr lang="en-US" dirty="0"/>
              <a:t>drank it in, in a speechless rapture. </a:t>
            </a:r>
            <a:endParaRPr lang="en-US" dirty="0" smtClean="0"/>
          </a:p>
          <a:p>
            <a:r>
              <a:rPr lang="en-US" dirty="0" smtClean="0"/>
              <a:t>The </a:t>
            </a:r>
            <a:r>
              <a:rPr lang="en-US" dirty="0"/>
              <a:t>world was new to me, and I had never seen anything like this at home. </a:t>
            </a:r>
            <a:endParaRPr lang="en-US" dirty="0" smtClean="0"/>
          </a:p>
          <a:p>
            <a:r>
              <a:rPr lang="en-US" dirty="0" smtClean="0"/>
              <a:t>But </a:t>
            </a:r>
            <a:r>
              <a:rPr lang="en-US" dirty="0"/>
              <a:t>as I have said, a day came when I began to cease from noting the glories and the charms which the moon and the sun and the twilight wrought upon the river's face; another day came when I ceased altogether to note them. </a:t>
            </a:r>
          </a:p>
        </p:txBody>
      </p:sp>
    </p:spTree>
    <p:extLst>
      <p:ext uri="{BB962C8B-B14F-4D97-AF65-F5344CB8AC3E}">
        <p14:creationId xmlns:p14="http://schemas.microsoft.com/office/powerpoint/2010/main" val="21379783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Ways of Seeing a River”  by Mark Twain (1883)</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smtClean="0"/>
              <a:t>“Then</a:t>
            </a:r>
            <a:r>
              <a:rPr lang="en-US" dirty="0"/>
              <a:t>, if that sunset scene had been repeated, I should have looked upon it without rapture, and should have commented upon it, inwardly, in this fashion:” </a:t>
            </a:r>
          </a:p>
          <a:p>
            <a:pPr marL="0" indent="0">
              <a:buNone/>
            </a:pPr>
            <a:endParaRPr lang="en-US" dirty="0"/>
          </a:p>
        </p:txBody>
      </p:sp>
    </p:spTree>
    <p:extLst>
      <p:ext uri="{BB962C8B-B14F-4D97-AF65-F5344CB8AC3E}">
        <p14:creationId xmlns:p14="http://schemas.microsoft.com/office/powerpoint/2010/main" val="30793510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Ways of Seeing a River”  by Mark Twain (1883)</a:t>
            </a:r>
            <a:br>
              <a:rPr lang="en-US" dirty="0"/>
            </a:br>
            <a:endParaRPr lang="en-US" dirty="0"/>
          </a:p>
        </p:txBody>
      </p:sp>
      <p:sp>
        <p:nvSpPr>
          <p:cNvPr id="3" name="Content Placeholder 2"/>
          <p:cNvSpPr>
            <a:spLocks noGrp="1"/>
          </p:cNvSpPr>
          <p:nvPr>
            <p:ph idx="1"/>
          </p:nvPr>
        </p:nvSpPr>
        <p:spPr/>
        <p:txBody>
          <a:bodyPr>
            <a:normAutofit/>
          </a:bodyPr>
          <a:lstStyle/>
          <a:p>
            <a:r>
              <a:rPr lang="en-US" dirty="0"/>
              <a:t>"This sun means that we are going to have wind to-morrow; that floating log means that the river is rising, small thanks to it; that slanting mark on the water refers to a bluff reef which is going to kill somebody's steamboat one of these nights, if it keeps on stretching out like that; </a:t>
            </a:r>
            <a:endParaRPr lang="en-US" dirty="0" smtClean="0"/>
          </a:p>
        </p:txBody>
      </p:sp>
    </p:spTree>
    <p:extLst>
      <p:ext uri="{BB962C8B-B14F-4D97-AF65-F5344CB8AC3E}">
        <p14:creationId xmlns:p14="http://schemas.microsoft.com/office/powerpoint/2010/main" val="40170818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Ways of Seeing a River”  by Mark Twain (1883)</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smtClean="0"/>
              <a:t>“those </a:t>
            </a:r>
            <a:r>
              <a:rPr lang="en-US" dirty="0"/>
              <a:t>tumbling 'boils' show a dissolving bar and a changing channel there; </a:t>
            </a:r>
            <a:endParaRPr lang="en-US" dirty="0" smtClean="0"/>
          </a:p>
          <a:p>
            <a:pPr marL="0" indent="0">
              <a:buNone/>
            </a:pPr>
            <a:r>
              <a:rPr lang="en-US" dirty="0" smtClean="0"/>
              <a:t>the </a:t>
            </a:r>
            <a:r>
              <a:rPr lang="en-US" dirty="0"/>
              <a:t>lines and circles in the slick water over yonder are a warning that that troublesome place is shoaling up dangerously; </a:t>
            </a:r>
            <a:endParaRPr lang="en-US" dirty="0" smtClean="0"/>
          </a:p>
          <a:p>
            <a:pPr marL="0" indent="0">
              <a:buNone/>
            </a:pPr>
            <a:r>
              <a:rPr lang="en-US" dirty="0" smtClean="0"/>
              <a:t>that </a:t>
            </a:r>
            <a:r>
              <a:rPr lang="en-US" dirty="0"/>
              <a:t>silver streak in the shadow of the forest is the 'break' from a new snag, and he has located himself in the very best place he could have found to fish for steamboats;”</a:t>
            </a:r>
          </a:p>
          <a:p>
            <a:pPr marL="0" indent="0">
              <a:buNone/>
            </a:pPr>
            <a:endParaRPr lang="en-US" dirty="0"/>
          </a:p>
        </p:txBody>
      </p:sp>
    </p:spTree>
    <p:extLst>
      <p:ext uri="{BB962C8B-B14F-4D97-AF65-F5344CB8AC3E}">
        <p14:creationId xmlns:p14="http://schemas.microsoft.com/office/powerpoint/2010/main" val="4252217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a:t>Thorncrown</a:t>
            </a:r>
            <a:r>
              <a:rPr lang="en-US" b="1" dirty="0"/>
              <a:t> Chapel</a:t>
            </a:r>
            <a:r>
              <a:rPr lang="en-US" dirty="0"/>
              <a:t> </a:t>
            </a:r>
            <a:br>
              <a:rPr lang="en-US" dirty="0"/>
            </a:br>
            <a:r>
              <a:rPr lang="en-US" sz="2000" dirty="0" smtClean="0"/>
              <a:t>located </a:t>
            </a:r>
            <a:r>
              <a:rPr lang="en-US" sz="2000" dirty="0"/>
              <a:t>in Eureka Springs, Arkansas, designed by E. Fay </a:t>
            </a:r>
            <a:r>
              <a:rPr lang="en-US" sz="2000" dirty="0" smtClean="0"/>
              <a:t>Jones, </a:t>
            </a:r>
            <a:r>
              <a:rPr lang="en-US" sz="2000" dirty="0"/>
              <a:t>constructed in 1980.</a:t>
            </a:r>
          </a:p>
        </p:txBody>
      </p:sp>
      <p:pic>
        <p:nvPicPr>
          <p:cNvPr id="4" name="Content Placeholder 3"/>
          <p:cNvPicPr>
            <a:picLocks noGrp="1" noChangeAspect="1"/>
          </p:cNvPicPr>
          <p:nvPr>
            <p:ph idx="1"/>
          </p:nvPr>
        </p:nvPicPr>
        <p:blipFill>
          <a:blip r:embed="rId2"/>
          <a:srcRect l="-17732" r="-17732"/>
          <a:stretch>
            <a:fillRect/>
          </a:stretch>
        </p:blipFill>
        <p:spPr/>
      </p:pic>
    </p:spTree>
    <p:extLst>
      <p:ext uri="{BB962C8B-B14F-4D97-AF65-F5344CB8AC3E}">
        <p14:creationId xmlns:p14="http://schemas.microsoft.com/office/powerpoint/2010/main" val="33884216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Ways of Seeing a River”  by Mark Twain (1883)</a:t>
            </a:r>
            <a:br>
              <a:rPr lang="en-US" dirty="0"/>
            </a:br>
            <a:endParaRPr lang="en-US" dirty="0"/>
          </a:p>
        </p:txBody>
      </p:sp>
      <p:sp>
        <p:nvSpPr>
          <p:cNvPr id="3" name="Content Placeholder 2"/>
          <p:cNvSpPr>
            <a:spLocks noGrp="1"/>
          </p:cNvSpPr>
          <p:nvPr>
            <p:ph idx="1"/>
          </p:nvPr>
        </p:nvSpPr>
        <p:spPr/>
        <p:txBody>
          <a:bodyPr/>
          <a:lstStyle/>
          <a:p>
            <a:r>
              <a:rPr lang="en-US" dirty="0" smtClean="0"/>
              <a:t>“that </a:t>
            </a:r>
            <a:r>
              <a:rPr lang="en-US" dirty="0"/>
              <a:t>tall dead tree, with a single living branch, is not going to last long, and then how is a body ever going to get through this blind place at night without the friendly old landmark?"</a:t>
            </a:r>
          </a:p>
          <a:p>
            <a:r>
              <a:rPr lang="en-US" dirty="0"/>
              <a:t>No, the romance and the beauty were all gone from the river</a:t>
            </a:r>
            <a:r>
              <a:rPr lang="en-US" dirty="0" smtClean="0"/>
              <a:t>.”</a:t>
            </a:r>
            <a:endParaRPr lang="en-US" dirty="0"/>
          </a:p>
        </p:txBody>
      </p:sp>
    </p:spTree>
    <p:extLst>
      <p:ext uri="{BB962C8B-B14F-4D97-AF65-F5344CB8AC3E}">
        <p14:creationId xmlns:p14="http://schemas.microsoft.com/office/powerpoint/2010/main" val="1772228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Constructed mostly of wood and other materials indigenous to northwestern Arkansas, the design minimized material transportation costs. </a:t>
            </a:r>
            <a:endParaRPr lang="en-US" dirty="0" smtClean="0"/>
          </a:p>
          <a:p>
            <a:r>
              <a:rPr lang="en-US" dirty="0" smtClean="0"/>
              <a:t>Though </a:t>
            </a:r>
            <a:r>
              <a:rPr lang="en-US" dirty="0"/>
              <a:t>it looks like an open-air structure, the chapel is a glass-enclosed, conditioned space</a:t>
            </a:r>
            <a:r>
              <a:rPr lang="en-US" dirty="0" smtClean="0"/>
              <a:t>.</a:t>
            </a:r>
          </a:p>
          <a:p>
            <a:endParaRPr lang="en-US" dirty="0"/>
          </a:p>
          <a:p>
            <a:endParaRPr lang="en-US" dirty="0"/>
          </a:p>
        </p:txBody>
      </p:sp>
    </p:spTree>
    <p:extLst>
      <p:ext uri="{BB962C8B-B14F-4D97-AF65-F5344CB8AC3E}">
        <p14:creationId xmlns:p14="http://schemas.microsoft.com/office/powerpoint/2010/main" val="3923414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Thorncrown</a:t>
            </a:r>
            <a:r>
              <a:rPr lang="en-US" dirty="0" smtClean="0"/>
              <a:t> Chapel</a:t>
            </a:r>
            <a:endParaRPr lang="en-US" dirty="0"/>
          </a:p>
        </p:txBody>
      </p:sp>
      <p:pic>
        <p:nvPicPr>
          <p:cNvPr id="4" name="Content Placeholder 3"/>
          <p:cNvPicPr>
            <a:picLocks noGrp="1" noChangeAspect="1"/>
          </p:cNvPicPr>
          <p:nvPr>
            <p:ph idx="1"/>
          </p:nvPr>
        </p:nvPicPr>
        <p:blipFill>
          <a:blip r:embed="rId2"/>
          <a:srcRect l="-86908" r="-86908"/>
          <a:stretch>
            <a:fillRect/>
          </a:stretch>
        </p:blipFill>
        <p:spPr>
          <a:xfrm>
            <a:off x="-2074333" y="1600200"/>
            <a:ext cx="8229600" cy="4525963"/>
          </a:xfrm>
        </p:spPr>
      </p:pic>
      <p:pic>
        <p:nvPicPr>
          <p:cNvPr id="5" name="Picture 4"/>
          <p:cNvPicPr>
            <a:picLocks noChangeAspect="1"/>
          </p:cNvPicPr>
          <p:nvPr/>
        </p:nvPicPr>
        <p:blipFill>
          <a:blip r:embed="rId3"/>
          <a:stretch>
            <a:fillRect/>
          </a:stretch>
        </p:blipFill>
        <p:spPr>
          <a:xfrm>
            <a:off x="5482167" y="1600200"/>
            <a:ext cx="2988733" cy="4483100"/>
          </a:xfrm>
          <a:prstGeom prst="rect">
            <a:avLst/>
          </a:prstGeom>
        </p:spPr>
      </p:pic>
    </p:spTree>
    <p:extLst>
      <p:ext uri="{BB962C8B-B14F-4D97-AF65-F5344CB8AC3E}">
        <p14:creationId xmlns:p14="http://schemas.microsoft.com/office/powerpoint/2010/main" val="386172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Vertical section through </a:t>
            </a:r>
            <a:r>
              <a:rPr lang="en-US" dirty="0" err="1" smtClean="0"/>
              <a:t>Thorncrown</a:t>
            </a:r>
            <a:r>
              <a:rPr lang="en-US" dirty="0" smtClean="0"/>
              <a:t> Chapel</a:t>
            </a:r>
            <a:endParaRPr lang="en-US" dirty="0"/>
          </a:p>
        </p:txBody>
      </p:sp>
      <p:pic>
        <p:nvPicPr>
          <p:cNvPr id="4" name="Content Placeholder 3"/>
          <p:cNvPicPr>
            <a:picLocks noGrp="1" noChangeAspect="1"/>
          </p:cNvPicPr>
          <p:nvPr>
            <p:ph idx="1"/>
          </p:nvPr>
        </p:nvPicPr>
        <p:blipFill>
          <a:blip r:embed="rId2"/>
          <a:srcRect l="-913" r="-913"/>
          <a:stretch>
            <a:fillRect/>
          </a:stretch>
        </p:blipFill>
        <p:spPr/>
      </p:pic>
    </p:spTree>
    <p:extLst>
      <p:ext uri="{BB962C8B-B14F-4D97-AF65-F5344CB8AC3E}">
        <p14:creationId xmlns:p14="http://schemas.microsoft.com/office/powerpoint/2010/main" val="3690301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0186" r="-10186"/>
          <a:stretch>
            <a:fillRect/>
          </a:stretch>
        </p:blipFill>
        <p:spPr/>
      </p:pic>
    </p:spTree>
    <p:extLst>
      <p:ext uri="{BB962C8B-B14F-4D97-AF65-F5344CB8AC3E}">
        <p14:creationId xmlns:p14="http://schemas.microsoft.com/office/powerpoint/2010/main" val="2083411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A</a:t>
            </a:r>
            <a:r>
              <a:rPr lang="en-US" sz="2000" dirty="0" smtClean="0"/>
              <a:t>rchitectural </a:t>
            </a:r>
            <a:r>
              <a:rPr lang="en-US" sz="2000" dirty="0"/>
              <a:t>responses to local geology and </a:t>
            </a:r>
            <a:r>
              <a:rPr lang="en-US" sz="2000" dirty="0" smtClean="0"/>
              <a:t>climate. </a:t>
            </a:r>
            <a:br>
              <a:rPr lang="en-US" sz="2000" dirty="0" smtClean="0"/>
            </a:br>
            <a:r>
              <a:rPr lang="en-US" sz="2000" dirty="0" smtClean="0"/>
              <a:t>A </a:t>
            </a:r>
            <a:r>
              <a:rPr lang="en-US" sz="2000" dirty="0"/>
              <a:t>kind of regionalism </a:t>
            </a:r>
            <a:r>
              <a:rPr lang="en-US" sz="2000" dirty="0" smtClean="0"/>
              <a:t>without a </a:t>
            </a:r>
            <a:r>
              <a:rPr lang="en-US" sz="2000" dirty="0"/>
              <a:t>specific building form or style</a:t>
            </a:r>
            <a:r>
              <a:rPr lang="en-US" sz="2000" dirty="0" smtClean="0"/>
              <a:t>.</a:t>
            </a:r>
            <a:br>
              <a:rPr lang="en-US" sz="2000" dirty="0" smtClean="0"/>
            </a:br>
            <a:r>
              <a:rPr lang="en-US" sz="2000" dirty="0" smtClean="0"/>
              <a:t> M. </a:t>
            </a:r>
            <a:r>
              <a:rPr lang="en-US" sz="2000" dirty="0" err="1" smtClean="0"/>
              <a:t>Gerwing</a:t>
            </a:r>
            <a:r>
              <a:rPr lang="en-US" sz="2000" dirty="0" smtClean="0"/>
              <a:t>, Architects</a:t>
            </a:r>
            <a:endParaRPr lang="en-US" sz="2000" dirty="0"/>
          </a:p>
        </p:txBody>
      </p:sp>
      <p:pic>
        <p:nvPicPr>
          <p:cNvPr id="4" name="Content Placeholder 3" descr="southeast-01.jpg"/>
          <p:cNvPicPr>
            <a:picLocks noGrp="1" noChangeAspect="1"/>
          </p:cNvPicPr>
          <p:nvPr>
            <p:ph idx="1"/>
          </p:nvPr>
        </p:nvPicPr>
        <p:blipFill>
          <a:blip r:embed="rId2">
            <a:extLst>
              <a:ext uri="{28A0092B-C50C-407E-A947-70E740481C1C}">
                <a14:useLocalDpi xmlns:a14="http://schemas.microsoft.com/office/drawing/2010/main" val="0"/>
              </a:ext>
            </a:extLst>
          </a:blip>
          <a:srcRect l="-18049" r="-18049"/>
          <a:stretch>
            <a:fillRect/>
          </a:stretch>
        </p:blipFill>
        <p:spPr/>
      </p:pic>
    </p:spTree>
    <p:extLst>
      <p:ext uri="{BB962C8B-B14F-4D97-AF65-F5344CB8AC3E}">
        <p14:creationId xmlns:p14="http://schemas.microsoft.com/office/powerpoint/2010/main" val="3725657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6"/>
            <a:ext cx="8229600" cy="1143000"/>
          </a:xfrm>
        </p:spPr>
        <p:txBody>
          <a:bodyPr>
            <a:noAutofit/>
          </a:bodyPr>
          <a:lstStyle/>
          <a:p>
            <a:r>
              <a:rPr lang="en-US" sz="2000" dirty="0"/>
              <a:t>Suitcase House</a:t>
            </a:r>
            <a:br>
              <a:rPr lang="en-US" sz="2000" dirty="0"/>
            </a:br>
            <a:r>
              <a:rPr lang="tr-TR" sz="2000" dirty="0"/>
              <a:t>40°</a:t>
            </a:r>
            <a:r>
              <a:rPr lang="tr-TR" sz="2000" dirty="0" smtClean="0"/>
              <a:t>20'23 N </a:t>
            </a:r>
            <a:r>
              <a:rPr lang="tr-TR" sz="2000" dirty="0"/>
              <a:t>116°02'46E</a:t>
            </a:r>
            <a:br>
              <a:rPr lang="tr-TR" sz="2000" dirty="0"/>
            </a:br>
            <a:r>
              <a:rPr lang="tr-TR" sz="2000" dirty="0" err="1"/>
              <a:t>Nangou</a:t>
            </a:r>
            <a:r>
              <a:rPr lang="tr-TR" sz="2000" dirty="0"/>
              <a:t> </a:t>
            </a:r>
            <a:r>
              <a:rPr lang="tr-TR" sz="2000" dirty="0" err="1"/>
              <a:t>Valley</a:t>
            </a:r>
            <a:r>
              <a:rPr lang="tr-TR" sz="2000" dirty="0"/>
              <a:t>, </a:t>
            </a:r>
            <a:r>
              <a:rPr lang="tr-TR" sz="2000" dirty="0" err="1" smtClean="0"/>
              <a:t>Badaling</a:t>
            </a:r>
            <a:r>
              <a:rPr lang="tr-TR" sz="2000" dirty="0" smtClean="0"/>
              <a:t>, </a:t>
            </a:r>
            <a:r>
              <a:rPr lang="tr-TR" sz="2000" dirty="0" err="1"/>
              <a:t>north</a:t>
            </a:r>
            <a:r>
              <a:rPr lang="tr-TR" sz="2000" dirty="0"/>
              <a:t> of </a:t>
            </a:r>
            <a:r>
              <a:rPr lang="tr-TR" sz="2000" dirty="0" err="1"/>
              <a:t>Beijing</a:t>
            </a:r>
            <a:r>
              <a:rPr lang="tr-TR" sz="2000" dirty="0"/>
              <a:t> </a:t>
            </a:r>
            <a:r>
              <a:rPr lang="tr-TR" sz="2000" dirty="0" smtClean="0"/>
              <a:t>CHINA</a:t>
            </a:r>
            <a:r>
              <a:rPr lang="tr-TR" sz="2000" dirty="0"/>
              <a:t/>
            </a:r>
            <a:br>
              <a:rPr lang="tr-TR" sz="2000" dirty="0"/>
            </a:br>
            <a:r>
              <a:rPr lang="tr-TR" sz="2000" dirty="0" err="1"/>
              <a:t>Gary</a:t>
            </a:r>
            <a:r>
              <a:rPr lang="tr-TR" sz="2000" dirty="0"/>
              <a:t> </a:t>
            </a:r>
            <a:r>
              <a:rPr lang="tr-TR" sz="2000" dirty="0" err="1"/>
              <a:t>Chang</a:t>
            </a:r>
            <a:r>
              <a:rPr lang="tr-TR" sz="2000" dirty="0"/>
              <a:t> (EDGE Design)</a:t>
            </a:r>
            <a:endParaRPr lang="en-US" sz="2000" dirty="0"/>
          </a:p>
        </p:txBody>
      </p:sp>
      <p:pic>
        <p:nvPicPr>
          <p:cNvPr id="6" name="Content Placeholder 5" descr="11144_l.jpg"/>
          <p:cNvPicPr>
            <a:picLocks noGrp="1" noChangeAspect="1"/>
          </p:cNvPicPr>
          <p:nvPr>
            <p:ph idx="1"/>
          </p:nvPr>
        </p:nvPicPr>
        <p:blipFill>
          <a:blip r:embed="rId2">
            <a:extLst>
              <a:ext uri="{28A0092B-C50C-407E-A947-70E740481C1C}">
                <a14:useLocalDpi xmlns:a14="http://schemas.microsoft.com/office/drawing/2010/main" val="0"/>
              </a:ext>
            </a:extLst>
          </a:blip>
          <a:srcRect l="-10901" r="-10901"/>
          <a:stretch>
            <a:fillRect/>
          </a:stretch>
        </p:blipFill>
        <p:spPr/>
      </p:pic>
    </p:spTree>
    <p:extLst>
      <p:ext uri="{BB962C8B-B14F-4D97-AF65-F5344CB8AC3E}">
        <p14:creationId xmlns:p14="http://schemas.microsoft.com/office/powerpoint/2010/main" val="1324136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Porchdog</a:t>
            </a:r>
            <a:r>
              <a:rPr lang="en-US" dirty="0" smtClean="0"/>
              <a:t> House” </a:t>
            </a:r>
            <a:r>
              <a:rPr lang="en-US" dirty="0" err="1" smtClean="0"/>
              <a:t>Fayetevill</a:t>
            </a:r>
            <a:r>
              <a:rPr lang="en-US" dirty="0" smtClean="0"/>
              <a:t>, Arkansas, 2009, designed by Marlon Blackwell.  </a:t>
            </a:r>
            <a:endParaRPr lang="en-US" dirty="0"/>
          </a:p>
        </p:txBody>
      </p:sp>
      <p:pic>
        <p:nvPicPr>
          <p:cNvPr id="4" name="Content Placeholder 3" descr="6a00d8341c86cc53ef0168eafca298970c-500wi.jpg"/>
          <p:cNvPicPr>
            <a:picLocks noGrp="1" noChangeAspect="1"/>
          </p:cNvPicPr>
          <p:nvPr>
            <p:ph idx="1"/>
          </p:nvPr>
        </p:nvPicPr>
        <p:blipFill>
          <a:blip r:embed="rId2">
            <a:extLst>
              <a:ext uri="{28A0092B-C50C-407E-A947-70E740481C1C}">
                <a14:useLocalDpi xmlns:a14="http://schemas.microsoft.com/office/drawing/2010/main" val="0"/>
              </a:ext>
            </a:extLst>
          </a:blip>
          <a:srcRect l="-27824" r="-27824"/>
          <a:stretch>
            <a:fillRect/>
          </a:stretch>
        </p:blipFill>
        <p:spPr/>
      </p:pic>
    </p:spTree>
    <p:extLst>
      <p:ext uri="{BB962C8B-B14F-4D97-AF65-F5344CB8AC3E}">
        <p14:creationId xmlns:p14="http://schemas.microsoft.com/office/powerpoint/2010/main" val="687208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Critical </a:t>
            </a:r>
            <a:r>
              <a:rPr lang="en-US" b="1" dirty="0" smtClean="0"/>
              <a:t>Regionalism </a:t>
            </a:r>
            <a:endParaRPr lang="en-US" dirty="0"/>
          </a:p>
        </p:txBody>
      </p:sp>
      <p:sp>
        <p:nvSpPr>
          <p:cNvPr id="3" name="Content Placeholder 2"/>
          <p:cNvSpPr>
            <a:spLocks noGrp="1"/>
          </p:cNvSpPr>
          <p:nvPr>
            <p:ph idx="1"/>
          </p:nvPr>
        </p:nvSpPr>
        <p:spPr/>
        <p:txBody>
          <a:bodyPr>
            <a:normAutofit lnSpcReduction="10000"/>
          </a:bodyPr>
          <a:lstStyle/>
          <a:p>
            <a:r>
              <a:rPr lang="en-US" dirty="0" smtClean="0"/>
              <a:t>it </a:t>
            </a:r>
            <a:r>
              <a:rPr lang="en-US" dirty="0"/>
              <a:t>favors the small rather than the big plan</a:t>
            </a:r>
            <a:r>
              <a:rPr lang="en-US" dirty="0" smtClean="0"/>
              <a:t>.</a:t>
            </a:r>
          </a:p>
          <a:p>
            <a:endParaRPr lang="en-US" dirty="0" smtClean="0"/>
          </a:p>
          <a:p>
            <a:r>
              <a:rPr lang="en-US" dirty="0" smtClean="0"/>
              <a:t>recognizes the importance of the local region in creating its own cultural identity: </a:t>
            </a:r>
            <a:r>
              <a:rPr lang="en-US" dirty="0" err="1" smtClean="0"/>
              <a:t>eg</a:t>
            </a:r>
            <a:r>
              <a:rPr lang="en-US" dirty="0" smtClean="0"/>
              <a:t>. southeast Ohio.</a:t>
            </a:r>
          </a:p>
          <a:p>
            <a:endParaRPr lang="en-US" dirty="0" smtClean="0"/>
          </a:p>
          <a:p>
            <a:r>
              <a:rPr lang="en-US" dirty="0" smtClean="0"/>
              <a:t>the actual construction of the building draws on the local methods and history.</a:t>
            </a:r>
          </a:p>
          <a:p>
            <a:endParaRPr lang="en-US" dirty="0" smtClean="0"/>
          </a:p>
          <a:p>
            <a:r>
              <a:rPr lang="en-US" dirty="0" smtClean="0"/>
              <a:t>it responds to the regional climate and topography.</a:t>
            </a:r>
          </a:p>
          <a:p>
            <a:endParaRPr lang="en-US" dirty="0" smtClean="0"/>
          </a:p>
          <a:p>
            <a:r>
              <a:rPr lang="en-US" dirty="0" smtClean="0"/>
              <a:t>it emphasizes the ‘tactile’ as well as the visual.</a:t>
            </a:r>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911870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Architecture &amp; Interiors Today: </a:t>
            </a:r>
            <a:r>
              <a:rPr lang="en-US" b="1" dirty="0" smtClean="0"/>
              <a:t>2015</a:t>
            </a:r>
            <a:r>
              <a:rPr lang="en-US" b="1" dirty="0" smtClean="0"/>
              <a:t/>
            </a:r>
            <a:br>
              <a:rPr lang="en-US" b="1" dirty="0" smtClean="0"/>
            </a:br>
            <a:r>
              <a:rPr lang="en-US" sz="2400" b="1" dirty="0" err="1" smtClean="0"/>
              <a:t>Deconstructivism</a:t>
            </a:r>
            <a:endParaRPr lang="en-US" sz="2400" b="1" dirty="0"/>
          </a:p>
        </p:txBody>
      </p:sp>
      <p:sp>
        <p:nvSpPr>
          <p:cNvPr id="3" name="Content Placeholder 2"/>
          <p:cNvSpPr>
            <a:spLocks noGrp="1"/>
          </p:cNvSpPr>
          <p:nvPr>
            <p:ph idx="1"/>
          </p:nvPr>
        </p:nvSpPr>
        <p:spPr/>
        <p:txBody>
          <a:bodyPr/>
          <a:lstStyle/>
          <a:p>
            <a:r>
              <a:rPr lang="en-US" dirty="0" err="1" smtClean="0"/>
              <a:t>Deconstructivism</a:t>
            </a:r>
            <a:r>
              <a:rPr lang="en-US" dirty="0" smtClean="0"/>
              <a:t> is </a:t>
            </a:r>
            <a:r>
              <a:rPr lang="en-US" dirty="0"/>
              <a:t>a development of postmodern architecture that began in the late 1980s.</a:t>
            </a:r>
            <a:r>
              <a:rPr lang="en-US" dirty="0" smtClean="0"/>
              <a:t> </a:t>
            </a:r>
          </a:p>
          <a:p>
            <a:endParaRPr lang="en-US" dirty="0" smtClean="0"/>
          </a:p>
          <a:p>
            <a:r>
              <a:rPr lang="en-US" dirty="0"/>
              <a:t>F</a:t>
            </a:r>
            <a:r>
              <a:rPr lang="en-US" dirty="0" smtClean="0"/>
              <a:t>ragmentation</a:t>
            </a:r>
            <a:r>
              <a:rPr lang="en-US" dirty="0"/>
              <a:t>,</a:t>
            </a:r>
            <a:r>
              <a:rPr lang="en-US" dirty="0" smtClean="0"/>
              <a:t> manipulating </a:t>
            </a:r>
            <a:r>
              <a:rPr lang="en-US" dirty="0"/>
              <a:t>a structure's surface or skin, non-rectilinear </a:t>
            </a:r>
            <a:r>
              <a:rPr lang="en-US" dirty="0" smtClean="0"/>
              <a:t>shapes that mix up and confuse traditional elements </a:t>
            </a:r>
            <a:r>
              <a:rPr lang="en-US" dirty="0"/>
              <a:t>of architecture, such as structure and envelope.</a:t>
            </a:r>
            <a:r>
              <a:rPr lang="en-US" dirty="0" smtClean="0"/>
              <a:t> </a:t>
            </a:r>
          </a:p>
          <a:p>
            <a:endParaRPr lang="en-US" dirty="0" smtClean="0"/>
          </a:p>
          <a:p>
            <a:r>
              <a:rPr lang="en-US" dirty="0" smtClean="0"/>
              <a:t>The </a:t>
            </a:r>
            <a:r>
              <a:rPr lang="en-US" dirty="0"/>
              <a:t>visual appearance </a:t>
            </a:r>
            <a:r>
              <a:rPr lang="en-US" dirty="0" smtClean="0"/>
              <a:t>of </a:t>
            </a:r>
            <a:r>
              <a:rPr lang="en-US" dirty="0" err="1" smtClean="0"/>
              <a:t>deconstructivist</a:t>
            </a:r>
            <a:r>
              <a:rPr lang="en-US" dirty="0" smtClean="0"/>
              <a:t> buildings   </a:t>
            </a:r>
            <a:r>
              <a:rPr lang="en-US" dirty="0"/>
              <a:t>is</a:t>
            </a:r>
            <a:r>
              <a:rPr lang="en-US" dirty="0" smtClean="0"/>
              <a:t> often an overall sense of </a:t>
            </a:r>
            <a:r>
              <a:rPr lang="en-US" dirty="0"/>
              <a:t>unpredictability and a controlled chaos.</a:t>
            </a:r>
          </a:p>
        </p:txBody>
      </p:sp>
    </p:spTree>
    <p:extLst>
      <p:ext uri="{BB962C8B-B14F-4D97-AF65-F5344CB8AC3E}">
        <p14:creationId xmlns:p14="http://schemas.microsoft.com/office/powerpoint/2010/main" val="619310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Critical Regionalism </a:t>
            </a:r>
            <a:endParaRPr lang="en-US" dirty="0"/>
          </a:p>
        </p:txBody>
      </p:sp>
      <p:sp>
        <p:nvSpPr>
          <p:cNvPr id="3" name="Content Placeholder 2"/>
          <p:cNvSpPr>
            <a:spLocks noGrp="1"/>
          </p:cNvSpPr>
          <p:nvPr>
            <p:ph idx="1"/>
          </p:nvPr>
        </p:nvSpPr>
        <p:spPr/>
        <p:txBody>
          <a:bodyPr/>
          <a:lstStyle/>
          <a:p>
            <a:r>
              <a:rPr lang="en-US" dirty="0" smtClean="0"/>
              <a:t>it expresses a sensibility that is off of the ‘mainstream’, global view.  </a:t>
            </a:r>
          </a:p>
          <a:p>
            <a:endParaRPr lang="en-US" dirty="0" smtClean="0"/>
          </a:p>
          <a:p>
            <a:endParaRPr lang="en-US" dirty="0"/>
          </a:p>
        </p:txBody>
      </p:sp>
    </p:spTree>
    <p:extLst>
      <p:ext uri="{BB962C8B-B14F-4D97-AF65-F5344CB8AC3E}">
        <p14:creationId xmlns:p14="http://schemas.microsoft.com/office/powerpoint/2010/main" val="11051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 in Switzerland</a:t>
            </a:r>
            <a:br>
              <a:rPr lang="en-US" dirty="0" smtClean="0"/>
            </a:br>
            <a:r>
              <a:rPr lang="en-US" sz="2000" dirty="0" smtClean="0"/>
              <a:t>designed by Peter </a:t>
            </a:r>
            <a:r>
              <a:rPr lang="en-US" sz="2000" dirty="0" err="1" smtClean="0"/>
              <a:t>Zumthor</a:t>
            </a:r>
            <a:endParaRPr lang="en-US" sz="2000" dirty="0"/>
          </a:p>
        </p:txBody>
      </p:sp>
      <p:pic>
        <p:nvPicPr>
          <p:cNvPr id="4" name="Content Placeholder 3" descr="03c-zumthor-02.jpg"/>
          <p:cNvPicPr>
            <a:picLocks noGrp="1" noChangeAspect="1"/>
          </p:cNvPicPr>
          <p:nvPr>
            <p:ph idx="1"/>
          </p:nvPr>
        </p:nvPicPr>
        <p:blipFill>
          <a:blip r:embed="rId2">
            <a:extLst>
              <a:ext uri="{28A0092B-C50C-407E-A947-70E740481C1C}">
                <a14:useLocalDpi xmlns:a14="http://schemas.microsoft.com/office/drawing/2010/main" val="0"/>
              </a:ext>
            </a:extLst>
          </a:blip>
          <a:srcRect t="13813" b="13813"/>
          <a:stretch>
            <a:fillRect/>
          </a:stretch>
        </p:blipFill>
        <p:spPr/>
      </p:pic>
    </p:spTree>
    <p:extLst>
      <p:ext uri="{BB962C8B-B14F-4D97-AF65-F5344CB8AC3E}">
        <p14:creationId xmlns:p14="http://schemas.microsoft.com/office/powerpoint/2010/main" val="1703548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 in Nova Scotia</a:t>
            </a:r>
            <a:br>
              <a:rPr lang="en-US" dirty="0" smtClean="0"/>
            </a:br>
            <a:r>
              <a:rPr lang="en-US" sz="2000" dirty="0" smtClean="0"/>
              <a:t>designed by Brian McKay Lyons</a:t>
            </a:r>
            <a:endParaRPr lang="en-US" sz="2000" dirty="0"/>
          </a:p>
        </p:txBody>
      </p:sp>
      <p:pic>
        <p:nvPicPr>
          <p:cNvPr id="4" name="Content Placeholder 3"/>
          <p:cNvPicPr>
            <a:picLocks noGrp="1" noChangeAspect="1"/>
          </p:cNvPicPr>
          <p:nvPr>
            <p:ph idx="1"/>
          </p:nvPr>
        </p:nvPicPr>
        <p:blipFill>
          <a:blip r:embed="rId2"/>
          <a:srcRect t="10719" b="10719"/>
          <a:stretch>
            <a:fillRect/>
          </a:stretch>
        </p:blipFill>
        <p:spPr/>
      </p:pic>
    </p:spTree>
    <p:extLst>
      <p:ext uri="{BB962C8B-B14F-4D97-AF65-F5344CB8AC3E}">
        <p14:creationId xmlns:p14="http://schemas.microsoft.com/office/powerpoint/2010/main" val="2120014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 in Alabama</a:t>
            </a:r>
            <a:br>
              <a:rPr lang="en-US" dirty="0" smtClean="0"/>
            </a:br>
            <a:r>
              <a:rPr lang="en-US" sz="2000" dirty="0" smtClean="0"/>
              <a:t>designed by Samuel </a:t>
            </a:r>
            <a:r>
              <a:rPr lang="en-US" sz="2000" dirty="0" err="1" smtClean="0"/>
              <a:t>Mockbee</a:t>
            </a:r>
            <a:endParaRPr lang="en-US" sz="2000" dirty="0"/>
          </a:p>
        </p:txBody>
      </p:sp>
      <p:pic>
        <p:nvPicPr>
          <p:cNvPr id="4" name="Content Placeholder 3"/>
          <p:cNvPicPr>
            <a:picLocks noGrp="1" noChangeAspect="1"/>
          </p:cNvPicPr>
          <p:nvPr>
            <p:ph idx="1"/>
          </p:nvPr>
        </p:nvPicPr>
        <p:blipFill>
          <a:blip r:embed="rId2"/>
          <a:srcRect t="7022" b="7022"/>
          <a:stretch>
            <a:fillRect/>
          </a:stretch>
        </p:blipFill>
        <p:spPr/>
      </p:pic>
    </p:spTree>
    <p:extLst>
      <p:ext uri="{BB962C8B-B14F-4D97-AF65-F5344CB8AC3E}">
        <p14:creationId xmlns:p14="http://schemas.microsoft.com/office/powerpoint/2010/main" val="136320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 in Arizona</a:t>
            </a:r>
            <a:br>
              <a:rPr lang="en-US" dirty="0" smtClean="0"/>
            </a:br>
            <a:r>
              <a:rPr lang="en-US" sz="2000" dirty="0" smtClean="0"/>
              <a:t>designed by Antoine </a:t>
            </a:r>
            <a:r>
              <a:rPr lang="en-US" sz="2000" dirty="0" err="1" smtClean="0"/>
              <a:t>Predock</a:t>
            </a:r>
            <a:endParaRPr lang="en-US" sz="2000" dirty="0"/>
          </a:p>
        </p:txBody>
      </p:sp>
      <p:pic>
        <p:nvPicPr>
          <p:cNvPr id="4" name="Content Placeholder 3"/>
          <p:cNvPicPr>
            <a:picLocks noGrp="1" noChangeAspect="1"/>
          </p:cNvPicPr>
          <p:nvPr>
            <p:ph idx="1"/>
          </p:nvPr>
        </p:nvPicPr>
        <p:blipFill>
          <a:blip r:embed="rId2"/>
          <a:srcRect l="2746" r="2746"/>
          <a:stretch>
            <a:fillRect/>
          </a:stretch>
        </p:blipFill>
        <p:spPr/>
      </p:pic>
    </p:spTree>
    <p:extLst>
      <p:ext uri="{BB962C8B-B14F-4D97-AF65-F5344CB8AC3E}">
        <p14:creationId xmlns:p14="http://schemas.microsoft.com/office/powerpoint/2010/main" val="1849739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Architecture Today: </a:t>
            </a:r>
            <a:r>
              <a:rPr lang="en-US" b="1" dirty="0" smtClean="0"/>
              <a:t>2015</a:t>
            </a:r>
            <a:r>
              <a:rPr lang="en-US" b="1" dirty="0" smtClean="0"/>
              <a:t/>
            </a:r>
            <a:br>
              <a:rPr lang="en-US" b="1" dirty="0" smtClean="0"/>
            </a:br>
            <a:r>
              <a:rPr lang="en-US" b="1" dirty="0" smtClean="0"/>
              <a:t>“Blob-</a:t>
            </a:r>
            <a:r>
              <a:rPr lang="en-US" b="1" dirty="0" err="1" smtClean="0"/>
              <a:t>itecture</a:t>
            </a:r>
            <a:r>
              <a:rPr lang="en-US" b="1" dirty="0" smtClean="0"/>
              <a:t>”</a:t>
            </a:r>
            <a:endParaRPr lang="en-US" b="1" dirty="0"/>
          </a:p>
        </p:txBody>
      </p:sp>
      <p:sp>
        <p:nvSpPr>
          <p:cNvPr id="3" name="Content Placeholder 2"/>
          <p:cNvSpPr>
            <a:spLocks noGrp="1"/>
          </p:cNvSpPr>
          <p:nvPr>
            <p:ph idx="1"/>
          </p:nvPr>
        </p:nvSpPr>
        <p:spPr/>
        <p:txBody>
          <a:bodyPr>
            <a:normAutofit/>
          </a:bodyPr>
          <a:lstStyle/>
          <a:p>
            <a:r>
              <a:rPr lang="en-US" dirty="0" err="1" smtClean="0"/>
              <a:t>Blobitecture</a:t>
            </a:r>
            <a:r>
              <a:rPr lang="en-US" dirty="0" smtClean="0"/>
              <a:t>, </a:t>
            </a:r>
            <a:r>
              <a:rPr lang="en-US" dirty="0"/>
              <a:t>from blob architecture,</a:t>
            </a:r>
            <a:r>
              <a:rPr lang="en-US" dirty="0" smtClean="0"/>
              <a:t> is a term </a:t>
            </a:r>
            <a:r>
              <a:rPr lang="en-US" dirty="0"/>
              <a:t>for </a:t>
            </a:r>
            <a:r>
              <a:rPr lang="en-US" dirty="0" smtClean="0"/>
              <a:t>a current </a:t>
            </a:r>
            <a:r>
              <a:rPr lang="en-US" dirty="0"/>
              <a:t>movement in architecture</a:t>
            </a:r>
            <a:r>
              <a:rPr lang="en-US" dirty="0" smtClean="0"/>
              <a:t> for </a:t>
            </a:r>
            <a:r>
              <a:rPr lang="en-US" dirty="0"/>
              <a:t>buildings</a:t>
            </a:r>
            <a:r>
              <a:rPr lang="en-US" dirty="0" smtClean="0"/>
              <a:t> that have </a:t>
            </a:r>
            <a:r>
              <a:rPr lang="en-US" dirty="0"/>
              <a:t>an organic, amoeba-shaped, bulging form</a:t>
            </a:r>
            <a:r>
              <a:rPr lang="en-US" dirty="0" smtClean="0"/>
              <a:t>.</a:t>
            </a:r>
          </a:p>
          <a:p>
            <a:r>
              <a:rPr lang="en-US" dirty="0"/>
              <a:t>T</a:t>
            </a:r>
            <a:r>
              <a:rPr lang="en-US" dirty="0" smtClean="0"/>
              <a:t>he </a:t>
            </a:r>
            <a:r>
              <a:rPr lang="en-US" dirty="0"/>
              <a:t>term 'blob architecture' </a:t>
            </a:r>
            <a:r>
              <a:rPr lang="en-US" dirty="0" smtClean="0"/>
              <a:t>was popular </a:t>
            </a:r>
            <a:r>
              <a:rPr lang="en-US" dirty="0"/>
              <a:t>in the mid-1990s,</a:t>
            </a:r>
            <a:r>
              <a:rPr lang="en-US" dirty="0" smtClean="0"/>
              <a:t> but the </a:t>
            </a:r>
            <a:r>
              <a:rPr lang="en-US" dirty="0"/>
              <a:t>word blobitecture first appeared in print in 2002, in William Safire's "On Language" column in the New York Times Magazine in an article entitled Defenestration</a:t>
            </a:r>
            <a:r>
              <a:rPr lang="en-US" dirty="0" smtClean="0"/>
              <a:t>. </a:t>
            </a:r>
          </a:p>
          <a:p>
            <a:r>
              <a:rPr lang="en-US" dirty="0"/>
              <a:t>I</a:t>
            </a:r>
            <a:r>
              <a:rPr lang="en-US" dirty="0" smtClean="0"/>
              <a:t>ntended </a:t>
            </a:r>
            <a:r>
              <a:rPr lang="en-US" dirty="0"/>
              <a:t>in the article to have a derogatory meaning, the word stuck and is often used to describe buildings with curved and rounded shapes.</a:t>
            </a:r>
          </a:p>
        </p:txBody>
      </p:sp>
    </p:spTree>
    <p:extLst>
      <p:ext uri="{BB962C8B-B14F-4D97-AF65-F5344CB8AC3E}">
        <p14:creationId xmlns:p14="http://schemas.microsoft.com/office/powerpoint/2010/main" val="783102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The </a:t>
            </a:r>
            <a:r>
              <a:rPr lang="en-US" sz="2400" dirty="0" smtClean="0"/>
              <a:t>‘</a:t>
            </a:r>
            <a:r>
              <a:rPr lang="en-US" sz="2400" dirty="0" err="1" smtClean="0"/>
              <a:t>Kunsthaus</a:t>
            </a:r>
            <a:r>
              <a:rPr lang="en-US" sz="2400" dirty="0" smtClean="0"/>
              <a:t> Graz’, Austria, 2003, </a:t>
            </a:r>
            <a:br>
              <a:rPr lang="en-US" sz="2400" dirty="0" smtClean="0"/>
            </a:br>
            <a:r>
              <a:rPr lang="en-US" sz="2400" dirty="0" smtClean="0"/>
              <a:t>designed Peter </a:t>
            </a:r>
            <a:r>
              <a:rPr lang="en-US" sz="2400" dirty="0"/>
              <a:t>Cook and Colin </a:t>
            </a:r>
            <a:r>
              <a:rPr lang="en-US" sz="2400" dirty="0" smtClean="0"/>
              <a:t>Fournier   </a:t>
            </a:r>
            <a:endParaRPr lang="en-US" sz="2400" dirty="0"/>
          </a:p>
        </p:txBody>
      </p:sp>
      <p:pic>
        <p:nvPicPr>
          <p:cNvPr id="4" name="Content Placeholder 3" descr="Blobitecture_5x.jpg"/>
          <p:cNvPicPr>
            <a:picLocks noGrp="1" noChangeAspect="1"/>
          </p:cNvPicPr>
          <p:nvPr>
            <p:ph idx="1"/>
          </p:nvPr>
        </p:nvPicPr>
        <p:blipFill>
          <a:blip r:embed="rId2">
            <a:extLst>
              <a:ext uri="{28A0092B-C50C-407E-A947-70E740481C1C}">
                <a14:useLocalDpi xmlns:a14="http://schemas.microsoft.com/office/drawing/2010/main" val="0"/>
              </a:ext>
            </a:extLst>
          </a:blip>
          <a:srcRect l="-17410" r="-17410"/>
          <a:stretch>
            <a:fillRect/>
          </a:stretch>
        </p:blipFill>
        <p:spPr/>
      </p:pic>
    </p:spTree>
    <p:extLst>
      <p:ext uri="{BB962C8B-B14F-4D97-AF65-F5344CB8AC3E}">
        <p14:creationId xmlns:p14="http://schemas.microsoft.com/office/powerpoint/2010/main" val="2024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lobitecture_5.jpg"/>
          <p:cNvPicPr>
            <a:picLocks noGrp="1" noChangeAspect="1"/>
          </p:cNvPicPr>
          <p:nvPr>
            <p:ph idx="1"/>
          </p:nvPr>
        </p:nvPicPr>
        <p:blipFill>
          <a:blip r:embed="rId2">
            <a:extLst>
              <a:ext uri="{28A0092B-C50C-407E-A947-70E740481C1C}">
                <a14:useLocalDpi xmlns:a14="http://schemas.microsoft.com/office/drawing/2010/main" val="0"/>
              </a:ext>
            </a:extLst>
          </a:blip>
          <a:srcRect l="-71415" r="-71415"/>
          <a:stretch>
            <a:fillRect/>
          </a:stretch>
        </p:blipFill>
        <p:spPr>
          <a:xfrm>
            <a:off x="-1905001" y="1600200"/>
            <a:ext cx="8434545" cy="4638675"/>
          </a:xfrm>
        </p:spPr>
      </p:pic>
      <p:pic>
        <p:nvPicPr>
          <p:cNvPr id="5" name="Picture 4" descr="Blobitecture_5x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0" y="1600200"/>
            <a:ext cx="4457700" cy="4638675"/>
          </a:xfrm>
          <a:prstGeom prst="rect">
            <a:avLst/>
          </a:prstGeom>
        </p:spPr>
      </p:pic>
    </p:spTree>
    <p:extLst>
      <p:ext uri="{BB962C8B-B14F-4D97-AF65-F5344CB8AC3E}">
        <p14:creationId xmlns:p14="http://schemas.microsoft.com/office/powerpoint/2010/main" val="4020490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Sage </a:t>
            </a:r>
            <a:r>
              <a:rPr lang="en-US" dirty="0" err="1"/>
              <a:t>Gateshead</a:t>
            </a:r>
            <a:r>
              <a:rPr lang="en-US" dirty="0"/>
              <a:t>, Newcastle, </a:t>
            </a:r>
            <a:r>
              <a:rPr lang="en-US" dirty="0" smtClean="0"/>
              <a:t>UK, designed </a:t>
            </a:r>
            <a:r>
              <a:rPr lang="en-US" dirty="0"/>
              <a:t>by Foster and </a:t>
            </a:r>
            <a:r>
              <a:rPr lang="en-US" dirty="0" smtClean="0"/>
              <a:t>Partners, 2004</a:t>
            </a:r>
            <a:endParaRPr lang="en-US" dirty="0"/>
          </a:p>
        </p:txBody>
      </p:sp>
      <p:pic>
        <p:nvPicPr>
          <p:cNvPr id="4" name="Content Placeholder 3" descr="Blobitecture_9.jpg"/>
          <p:cNvPicPr>
            <a:picLocks noGrp="1" noChangeAspect="1"/>
          </p:cNvPicPr>
          <p:nvPr>
            <p:ph idx="1"/>
          </p:nvPr>
        </p:nvPicPr>
        <p:blipFill>
          <a:blip r:embed="rId2">
            <a:extLst>
              <a:ext uri="{28A0092B-C50C-407E-A947-70E740481C1C}">
                <a14:useLocalDpi xmlns:a14="http://schemas.microsoft.com/office/drawing/2010/main" val="0"/>
              </a:ext>
            </a:extLst>
          </a:blip>
          <a:srcRect l="-71415" r="-71415"/>
          <a:stretch>
            <a:fillRect/>
          </a:stretch>
        </p:blipFill>
        <p:spPr>
          <a:xfrm>
            <a:off x="571500" y="1600200"/>
            <a:ext cx="8229600" cy="4525963"/>
          </a:xfrm>
        </p:spPr>
      </p:pic>
      <p:sp>
        <p:nvSpPr>
          <p:cNvPr id="5" name="Rectangle 4"/>
          <p:cNvSpPr/>
          <p:nvPr/>
        </p:nvSpPr>
        <p:spPr>
          <a:xfrm>
            <a:off x="571500" y="3105835"/>
            <a:ext cx="2247900" cy="923330"/>
          </a:xfrm>
          <a:prstGeom prst="rect">
            <a:avLst/>
          </a:prstGeom>
        </p:spPr>
        <p:txBody>
          <a:bodyPr wrap="square">
            <a:spAutoFit/>
          </a:bodyPr>
          <a:lstStyle/>
          <a:p>
            <a:r>
              <a:rPr lang="en-US" dirty="0"/>
              <a:t>exterior formed from curved glass and stainless steel</a:t>
            </a:r>
          </a:p>
        </p:txBody>
      </p:sp>
    </p:spTree>
    <p:extLst>
      <p:ext uri="{BB962C8B-B14F-4D97-AF65-F5344CB8AC3E}">
        <p14:creationId xmlns:p14="http://schemas.microsoft.com/office/powerpoint/2010/main" val="3230676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Erick </a:t>
            </a:r>
            <a:r>
              <a:rPr lang="en-US" sz="2000" dirty="0" err="1" smtClean="0"/>
              <a:t>Kristanto</a:t>
            </a:r>
            <a:r>
              <a:rPr lang="en-US" sz="2000" dirty="0" smtClean="0"/>
              <a:t>, 2011,  </a:t>
            </a:r>
            <a:r>
              <a:rPr lang="en-US" sz="2000" dirty="0"/>
              <a:t>proposed this project for the international competition to design a Museum of Comic and Cartoon Art</a:t>
            </a:r>
          </a:p>
        </p:txBody>
      </p:sp>
      <p:pic>
        <p:nvPicPr>
          <p:cNvPr id="4" name="Content Placeholder 3" descr="timthumb.php.jpeg"/>
          <p:cNvPicPr>
            <a:picLocks noGrp="1" noChangeAspect="1"/>
          </p:cNvPicPr>
          <p:nvPr>
            <p:ph idx="1"/>
          </p:nvPr>
        </p:nvPicPr>
        <p:blipFill>
          <a:blip r:embed="rId2">
            <a:extLst>
              <a:ext uri="{28A0092B-C50C-407E-A947-70E740481C1C}">
                <a14:useLocalDpi xmlns:a14="http://schemas.microsoft.com/office/drawing/2010/main" val="0"/>
              </a:ext>
            </a:extLst>
          </a:blip>
          <a:srcRect l="-4455" r="-4455"/>
          <a:stretch>
            <a:fillRect/>
          </a:stretch>
        </p:blipFill>
        <p:spPr/>
      </p:pic>
    </p:spTree>
    <p:extLst>
      <p:ext uri="{BB962C8B-B14F-4D97-AF65-F5344CB8AC3E}">
        <p14:creationId xmlns:p14="http://schemas.microsoft.com/office/powerpoint/2010/main" val="1060322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The New World </a:t>
            </a:r>
            <a:r>
              <a:rPr lang="en-US" sz="2400" dirty="0" smtClean="0"/>
              <a:t>Symphony orchestra </a:t>
            </a:r>
            <a:r>
              <a:rPr lang="en-US" sz="2400" dirty="0"/>
              <a:t>academy </a:t>
            </a:r>
            <a:r>
              <a:rPr lang="en-US" sz="2400" dirty="0" smtClean="0"/>
              <a:t/>
            </a:r>
            <a:br>
              <a:rPr lang="en-US" sz="2400" dirty="0" smtClean="0"/>
            </a:br>
            <a:r>
              <a:rPr lang="en-US" sz="2400" dirty="0" smtClean="0"/>
              <a:t>designed </a:t>
            </a:r>
            <a:r>
              <a:rPr lang="en-US" sz="2400" dirty="0"/>
              <a:t>by Frank </a:t>
            </a:r>
            <a:r>
              <a:rPr lang="en-US" sz="2400" dirty="0" err="1" smtClean="0"/>
              <a:t>Gehry</a:t>
            </a:r>
            <a:r>
              <a:rPr lang="en-US" sz="2400" dirty="0"/>
              <a:t>,</a:t>
            </a:r>
            <a:r>
              <a:rPr lang="en-US" sz="2400" dirty="0" smtClean="0"/>
              <a:t> </a:t>
            </a:r>
            <a:r>
              <a:rPr lang="en-US" sz="2400" dirty="0"/>
              <a:t>Miami Beach, Florida.</a:t>
            </a:r>
          </a:p>
        </p:txBody>
      </p:sp>
      <p:pic>
        <p:nvPicPr>
          <p:cNvPr id="9" name="Content Placeholder 8" descr="dzn_New-World-Centre-by-Frank-Gehry-3.jpg"/>
          <p:cNvPicPr>
            <a:picLocks noGrp="1" noChangeAspect="1"/>
          </p:cNvPicPr>
          <p:nvPr>
            <p:ph idx="1"/>
          </p:nvPr>
        </p:nvPicPr>
        <p:blipFill>
          <a:blip r:embed="rId2">
            <a:extLst>
              <a:ext uri="{28A0092B-C50C-407E-A947-70E740481C1C}">
                <a14:useLocalDpi xmlns:a14="http://schemas.microsoft.com/office/drawing/2010/main" val="0"/>
              </a:ext>
            </a:extLst>
          </a:blip>
          <a:srcRect l="-73746" r="-73746"/>
          <a:stretch>
            <a:fillRect/>
          </a:stretch>
        </p:blipFill>
        <p:spPr>
          <a:xfrm>
            <a:off x="-1981200" y="1600200"/>
            <a:ext cx="8229600" cy="4525963"/>
          </a:xfrm>
        </p:spPr>
      </p:pic>
      <p:pic>
        <p:nvPicPr>
          <p:cNvPr id="3" name="Picture 2"/>
          <p:cNvPicPr>
            <a:picLocks noChangeAspect="1"/>
          </p:cNvPicPr>
          <p:nvPr/>
        </p:nvPicPr>
        <p:blipFill>
          <a:blip r:embed="rId3"/>
          <a:stretch>
            <a:fillRect/>
          </a:stretch>
        </p:blipFill>
        <p:spPr>
          <a:xfrm>
            <a:off x="4889500" y="1592263"/>
            <a:ext cx="3022600" cy="4533900"/>
          </a:xfrm>
          <a:prstGeom prst="rect">
            <a:avLst/>
          </a:prstGeom>
        </p:spPr>
      </p:pic>
    </p:spTree>
    <p:extLst>
      <p:ext uri="{BB962C8B-B14F-4D97-AF65-F5344CB8AC3E}">
        <p14:creationId xmlns:p14="http://schemas.microsoft.com/office/powerpoint/2010/main" val="2074828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ubble-Art-Museum-by-Erick-Kristanto-05-868x1024.jpg"/>
          <p:cNvPicPr>
            <a:picLocks noGrp="1" noChangeAspect="1"/>
          </p:cNvPicPr>
          <p:nvPr>
            <p:ph idx="1"/>
          </p:nvPr>
        </p:nvPicPr>
        <p:blipFill>
          <a:blip r:embed="rId2">
            <a:extLst>
              <a:ext uri="{28A0092B-C50C-407E-A947-70E740481C1C}">
                <a14:useLocalDpi xmlns:a14="http://schemas.microsoft.com/office/drawing/2010/main" val="0"/>
              </a:ext>
            </a:extLst>
          </a:blip>
          <a:srcRect l="-57255" r="-57255"/>
          <a:stretch>
            <a:fillRect/>
          </a:stretch>
        </p:blipFill>
        <p:spPr/>
      </p:pic>
    </p:spTree>
    <p:extLst>
      <p:ext uri="{BB962C8B-B14F-4D97-AF65-F5344CB8AC3E}">
        <p14:creationId xmlns:p14="http://schemas.microsoft.com/office/powerpoint/2010/main" val="2619419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ubble-Art-Museum-by-Erick-Kristanto-03-1024x698.jpg"/>
          <p:cNvPicPr>
            <a:picLocks noGrp="1" noChangeAspect="1"/>
          </p:cNvPicPr>
          <p:nvPr>
            <p:ph idx="1"/>
          </p:nvPr>
        </p:nvPicPr>
        <p:blipFill>
          <a:blip r:embed="rId2">
            <a:extLst>
              <a:ext uri="{28A0092B-C50C-407E-A947-70E740481C1C}">
                <a14:useLocalDpi xmlns:a14="http://schemas.microsoft.com/office/drawing/2010/main" val="0"/>
              </a:ext>
            </a:extLst>
          </a:blip>
          <a:srcRect l="-11972" r="-11972"/>
          <a:stretch>
            <a:fillRect/>
          </a:stretch>
        </p:blipFill>
        <p:spPr/>
      </p:pic>
    </p:spTree>
    <p:extLst>
      <p:ext uri="{BB962C8B-B14F-4D97-AF65-F5344CB8AC3E}">
        <p14:creationId xmlns:p14="http://schemas.microsoft.com/office/powerpoint/2010/main" val="1331491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Arial"/>
                <a:cs typeface="Arial"/>
              </a:rPr>
              <a:t>Sustainability as a new measure</a:t>
            </a:r>
            <a:endParaRPr lang="en-US" sz="2800" dirty="0">
              <a:latin typeface="Arial"/>
              <a:cs typeface="Arial"/>
            </a:endParaRPr>
          </a:p>
        </p:txBody>
      </p:sp>
      <p:sp>
        <p:nvSpPr>
          <p:cNvPr id="3" name="Content Placeholder 2"/>
          <p:cNvSpPr>
            <a:spLocks noGrp="1"/>
          </p:cNvSpPr>
          <p:nvPr>
            <p:ph idx="1"/>
          </p:nvPr>
        </p:nvSpPr>
        <p:spPr/>
        <p:txBody>
          <a:bodyPr>
            <a:normAutofit lnSpcReduction="10000"/>
          </a:bodyPr>
          <a:lstStyle/>
          <a:p>
            <a:r>
              <a:rPr lang="en-US" sz="2400" dirty="0" smtClean="0"/>
              <a:t>Over the past fifteen - twenty years </a:t>
            </a:r>
            <a:r>
              <a:rPr lang="en-US" sz="2400" dirty="0"/>
              <a:t>a new </a:t>
            </a:r>
            <a:r>
              <a:rPr lang="en-US" sz="2400" dirty="0" smtClean="0"/>
              <a:t>concept has taken a major position in the criteria of architecture:  </a:t>
            </a:r>
          </a:p>
          <a:p>
            <a:r>
              <a:rPr lang="en-US" sz="2400" dirty="0" smtClean="0"/>
              <a:t>the </a:t>
            </a:r>
            <a:r>
              <a:rPr lang="en-US" sz="2400" dirty="0"/>
              <a:t>consideration of sustainability.</a:t>
            </a:r>
            <a:r>
              <a:rPr lang="en-US" sz="2400" dirty="0" smtClean="0"/>
              <a:t> </a:t>
            </a:r>
          </a:p>
          <a:p>
            <a:r>
              <a:rPr lang="en-US" sz="2400" dirty="0" smtClean="0"/>
              <a:t>To </a:t>
            </a:r>
            <a:r>
              <a:rPr lang="en-US" sz="2400" dirty="0"/>
              <a:t>satisfy </a:t>
            </a:r>
            <a:r>
              <a:rPr lang="en-US" sz="2400" dirty="0" smtClean="0"/>
              <a:t>the requirements of ‘sustainability’ a </a:t>
            </a:r>
            <a:r>
              <a:rPr lang="en-US" sz="2400" dirty="0"/>
              <a:t>building</a:t>
            </a:r>
            <a:r>
              <a:rPr lang="en-US" sz="2400" dirty="0" smtClean="0"/>
              <a:t> must:</a:t>
            </a:r>
          </a:p>
          <a:p>
            <a:r>
              <a:rPr lang="en-US" sz="2400" dirty="0" smtClean="0"/>
              <a:t> </a:t>
            </a:r>
            <a:r>
              <a:rPr lang="en-US" sz="2400" dirty="0"/>
              <a:t>be constructed in </a:t>
            </a:r>
            <a:r>
              <a:rPr lang="en-US" sz="2400" dirty="0" smtClean="0"/>
              <a:t>a way that </a:t>
            </a:r>
            <a:r>
              <a:rPr lang="en-US" sz="2400" dirty="0"/>
              <a:t>is environmentally friendly </a:t>
            </a:r>
            <a:r>
              <a:rPr lang="en-US" sz="2400" dirty="0" smtClean="0"/>
              <a:t>in </a:t>
            </a:r>
            <a:r>
              <a:rPr lang="en-US" sz="2400" dirty="0"/>
              <a:t>the </a:t>
            </a:r>
            <a:r>
              <a:rPr lang="en-US" sz="2400" dirty="0" smtClean="0"/>
              <a:t>production and use </a:t>
            </a:r>
            <a:r>
              <a:rPr lang="en-US" sz="2400" dirty="0"/>
              <a:t>of its materials</a:t>
            </a:r>
            <a:r>
              <a:rPr lang="en-US" sz="2400" dirty="0" smtClean="0"/>
              <a:t>,</a:t>
            </a:r>
          </a:p>
          <a:p>
            <a:r>
              <a:rPr lang="en-US" sz="2400" dirty="0" smtClean="0"/>
              <a:t>in </a:t>
            </a:r>
            <a:r>
              <a:rPr lang="en-US" sz="2400" dirty="0"/>
              <a:t>its impact upon the natural and built environment of its surrounding area</a:t>
            </a:r>
            <a:r>
              <a:rPr lang="en-US" sz="2400" dirty="0" smtClean="0"/>
              <a:t> </a:t>
            </a:r>
          </a:p>
          <a:p>
            <a:r>
              <a:rPr lang="en-US" sz="2400" dirty="0" smtClean="0"/>
              <a:t>in the </a:t>
            </a:r>
            <a:r>
              <a:rPr lang="en-US" sz="2400" dirty="0"/>
              <a:t>demands that it makes upon non-sustainable power sources for heating, cooling, water and </a:t>
            </a:r>
            <a:r>
              <a:rPr lang="en-US" sz="2400" dirty="0" smtClean="0"/>
              <a:t>waste </a:t>
            </a:r>
            <a:r>
              <a:rPr lang="en-US" sz="2400" dirty="0"/>
              <a:t>management </a:t>
            </a:r>
            <a:r>
              <a:rPr lang="en-US" sz="2400" dirty="0" smtClean="0"/>
              <a:t>and </a:t>
            </a:r>
            <a:r>
              <a:rPr lang="en-US" sz="2400" dirty="0"/>
              <a:t>l</a:t>
            </a:r>
            <a:r>
              <a:rPr lang="en-US" sz="2400" dirty="0" smtClean="0"/>
              <a:t>ighting</a:t>
            </a:r>
            <a:endParaRPr lang="en-US" sz="2400" dirty="0">
              <a:latin typeface="Arial"/>
              <a:cs typeface="Arial"/>
            </a:endParaRPr>
          </a:p>
        </p:txBody>
      </p:sp>
    </p:spTree>
    <p:extLst>
      <p:ext uri="{BB962C8B-B14F-4D97-AF65-F5344CB8AC3E}">
        <p14:creationId xmlns:p14="http://schemas.microsoft.com/office/powerpoint/2010/main" val="2583468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Architecture Today: </a:t>
            </a:r>
            <a:r>
              <a:rPr lang="en-US" b="1" dirty="0" smtClean="0"/>
              <a:t>2015</a:t>
            </a:r>
            <a:r>
              <a:rPr lang="en-US" b="1" dirty="0" smtClean="0"/>
              <a:t/>
            </a:r>
            <a:br>
              <a:rPr lang="en-US" b="1" dirty="0" smtClean="0"/>
            </a:br>
            <a:r>
              <a:rPr lang="en-US" sz="2400" b="1" dirty="0" smtClean="0"/>
              <a:t>Sustainability</a:t>
            </a:r>
            <a:endParaRPr lang="en-US" sz="2400" b="1" dirty="0"/>
          </a:p>
        </p:txBody>
      </p:sp>
      <p:sp>
        <p:nvSpPr>
          <p:cNvPr id="3" name="Content Placeholder 2"/>
          <p:cNvSpPr>
            <a:spLocks noGrp="1"/>
          </p:cNvSpPr>
          <p:nvPr>
            <p:ph idx="1"/>
          </p:nvPr>
        </p:nvSpPr>
        <p:spPr/>
        <p:txBody>
          <a:bodyPr>
            <a:normAutofit/>
          </a:bodyPr>
          <a:lstStyle/>
          <a:p>
            <a:r>
              <a:rPr lang="en-US" dirty="0"/>
              <a:t>Environmental sustainability has become a </a:t>
            </a:r>
            <a:r>
              <a:rPr lang="en-US" dirty="0" smtClean="0"/>
              <a:t>mainstream popular </a:t>
            </a:r>
            <a:r>
              <a:rPr lang="en-US" dirty="0"/>
              <a:t>issue, with</a:t>
            </a:r>
            <a:r>
              <a:rPr lang="en-US" dirty="0" smtClean="0"/>
              <a:t> major impact on the way architecture is practiced.</a:t>
            </a:r>
          </a:p>
          <a:p>
            <a:r>
              <a:rPr lang="en-US" dirty="0" smtClean="0"/>
              <a:t>Over </a:t>
            </a:r>
            <a:r>
              <a:rPr lang="en-US" dirty="0"/>
              <a:t>the </a:t>
            </a:r>
            <a:r>
              <a:rPr lang="en-US" dirty="0" smtClean="0"/>
              <a:t>past decade, </a:t>
            </a:r>
            <a:r>
              <a:rPr lang="en-US" dirty="0"/>
              <a:t>architects have</a:t>
            </a:r>
            <a:r>
              <a:rPr lang="en-US" dirty="0" smtClean="0"/>
              <a:t> been urged by clients and the general public to take </a:t>
            </a:r>
            <a:r>
              <a:rPr lang="en-US" dirty="0"/>
              <a:t>into account </a:t>
            </a:r>
            <a:r>
              <a:rPr lang="en-US" dirty="0" smtClean="0"/>
              <a:t>the effect buildings have on </a:t>
            </a:r>
            <a:r>
              <a:rPr lang="en-US" dirty="0"/>
              <a:t>the </a:t>
            </a:r>
            <a:r>
              <a:rPr lang="en-US" dirty="0" smtClean="0"/>
              <a:t>environment.</a:t>
            </a:r>
          </a:p>
          <a:p>
            <a:r>
              <a:rPr lang="en-US" dirty="0"/>
              <a:t>E</a:t>
            </a:r>
            <a:r>
              <a:rPr lang="en-US" dirty="0" smtClean="0"/>
              <a:t>xamples </a:t>
            </a:r>
            <a:r>
              <a:rPr lang="en-US" dirty="0"/>
              <a:t>of </a:t>
            </a:r>
            <a:r>
              <a:rPr lang="en-US" dirty="0" smtClean="0"/>
              <a:t>this include green </a:t>
            </a:r>
            <a:r>
              <a:rPr lang="en-US" dirty="0"/>
              <a:t>roof designs, biodegradable materials</a:t>
            </a:r>
            <a:r>
              <a:rPr lang="en-US" dirty="0" smtClean="0"/>
              <a:t>, and great </a:t>
            </a:r>
            <a:r>
              <a:rPr lang="en-US" dirty="0"/>
              <a:t>attention to</a:t>
            </a:r>
            <a:r>
              <a:rPr lang="en-US" dirty="0" smtClean="0"/>
              <a:t> building </a:t>
            </a:r>
            <a:r>
              <a:rPr lang="en-US" dirty="0"/>
              <a:t>energy </a:t>
            </a:r>
            <a:r>
              <a:rPr lang="en-US" dirty="0" smtClean="0"/>
              <a:t>use</a:t>
            </a:r>
            <a:r>
              <a:rPr lang="en-US" dirty="0"/>
              <a:t>. </a:t>
            </a:r>
            <a:r>
              <a:rPr lang="en-US" dirty="0" smtClean="0"/>
              <a:t>This </a:t>
            </a:r>
            <a:r>
              <a:rPr lang="en-US" dirty="0"/>
              <a:t>shift in </a:t>
            </a:r>
            <a:r>
              <a:rPr lang="en-US" dirty="0" smtClean="0"/>
              <a:t>architecture practice </a:t>
            </a:r>
            <a:r>
              <a:rPr lang="en-US" dirty="0"/>
              <a:t>has also changed architecture schools to focus more on the </a:t>
            </a:r>
            <a:r>
              <a:rPr lang="en-US" dirty="0" smtClean="0"/>
              <a:t>environmental impact of buildings.</a:t>
            </a:r>
            <a:endParaRPr lang="en-US" dirty="0"/>
          </a:p>
        </p:txBody>
      </p:sp>
    </p:spTree>
    <p:extLst>
      <p:ext uri="{BB962C8B-B14F-4D97-AF65-F5344CB8AC3E}">
        <p14:creationId xmlns:p14="http://schemas.microsoft.com/office/powerpoint/2010/main" val="2043802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walls’</a:t>
            </a:r>
            <a:br>
              <a:rPr lang="en-US" dirty="0" smtClean="0"/>
            </a:br>
            <a:r>
              <a:rPr lang="en-US" sz="1800" dirty="0"/>
              <a:t>EDITT TOWER BY KEN YEANG</a:t>
            </a:r>
          </a:p>
        </p:txBody>
      </p:sp>
      <p:pic>
        <p:nvPicPr>
          <p:cNvPr id="4" name="Content Placeholder 3" descr="e2379bede51aabdb_green_architecture.jpg"/>
          <p:cNvPicPr>
            <a:picLocks noGrp="1" noChangeAspect="1"/>
          </p:cNvPicPr>
          <p:nvPr>
            <p:ph idx="1"/>
          </p:nvPr>
        </p:nvPicPr>
        <p:blipFill>
          <a:blip r:embed="rId2">
            <a:extLst>
              <a:ext uri="{28A0092B-C50C-407E-A947-70E740481C1C}">
                <a14:useLocalDpi xmlns:a14="http://schemas.microsoft.com/office/drawing/2010/main" val="0"/>
              </a:ext>
            </a:extLst>
          </a:blip>
          <a:srcRect l="-48997" r="-48997"/>
          <a:stretch>
            <a:fillRect/>
          </a:stretch>
        </p:blipFill>
        <p:spPr>
          <a:xfrm>
            <a:off x="-1562100" y="1600200"/>
            <a:ext cx="8229600" cy="4525963"/>
          </a:xfrm>
        </p:spPr>
      </p:pic>
      <p:pic>
        <p:nvPicPr>
          <p:cNvPr id="3" name="Picture 2"/>
          <p:cNvPicPr>
            <a:picLocks noChangeAspect="1"/>
          </p:cNvPicPr>
          <p:nvPr/>
        </p:nvPicPr>
        <p:blipFill>
          <a:blip r:embed="rId3"/>
          <a:stretch>
            <a:fillRect/>
          </a:stretch>
        </p:blipFill>
        <p:spPr>
          <a:xfrm>
            <a:off x="5067088" y="1600200"/>
            <a:ext cx="3200823" cy="4525963"/>
          </a:xfrm>
          <a:prstGeom prst="rect">
            <a:avLst/>
          </a:prstGeom>
        </p:spPr>
      </p:pic>
    </p:spTree>
    <p:extLst>
      <p:ext uri="{BB962C8B-B14F-4D97-AF65-F5344CB8AC3E}">
        <p14:creationId xmlns:p14="http://schemas.microsoft.com/office/powerpoint/2010/main" val="1659033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literally, the structure of a house</a:t>
            </a:r>
            <a:endParaRPr lang="en-US" dirty="0"/>
          </a:p>
        </p:txBody>
      </p:sp>
      <p:pic>
        <p:nvPicPr>
          <p:cNvPr id="4" name="Content Placeholder 3" descr="fdd718cf86631994_green_architecture_design.jpg"/>
          <p:cNvPicPr>
            <a:picLocks noGrp="1" noChangeAspect="1"/>
          </p:cNvPicPr>
          <p:nvPr>
            <p:ph idx="1"/>
          </p:nvPr>
        </p:nvPicPr>
        <p:blipFill>
          <a:blip r:embed="rId2">
            <a:extLst>
              <a:ext uri="{28A0092B-C50C-407E-A947-70E740481C1C}">
                <a14:useLocalDpi xmlns:a14="http://schemas.microsoft.com/office/drawing/2010/main" val="0"/>
              </a:ext>
            </a:extLst>
          </a:blip>
          <a:srcRect l="-18692" r="-18692"/>
          <a:stretch>
            <a:fillRect/>
          </a:stretch>
        </p:blipFill>
        <p:spPr/>
      </p:pic>
    </p:spTree>
    <p:extLst>
      <p:ext uri="{BB962C8B-B14F-4D97-AF65-F5344CB8AC3E}">
        <p14:creationId xmlns:p14="http://schemas.microsoft.com/office/powerpoint/2010/main" val="1217233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walls’</a:t>
            </a:r>
            <a:endParaRPr lang="en-US" dirty="0"/>
          </a:p>
        </p:txBody>
      </p:sp>
      <p:pic>
        <p:nvPicPr>
          <p:cNvPr id="4" name="Content Placeholder 3" descr="green-architecture-sustainable-architecture3.jpg"/>
          <p:cNvPicPr>
            <a:picLocks noGrp="1" noChangeAspect="1"/>
          </p:cNvPicPr>
          <p:nvPr>
            <p:ph idx="1"/>
          </p:nvPr>
        </p:nvPicPr>
        <p:blipFill>
          <a:blip r:embed="rId2">
            <a:extLst>
              <a:ext uri="{28A0092B-C50C-407E-A947-70E740481C1C}">
                <a14:useLocalDpi xmlns:a14="http://schemas.microsoft.com/office/drawing/2010/main" val="0"/>
              </a:ext>
            </a:extLst>
          </a:blip>
          <a:srcRect l="-10610" r="-10610"/>
          <a:stretch>
            <a:fillRect/>
          </a:stretch>
        </p:blipFill>
        <p:spPr/>
      </p:pic>
    </p:spTree>
    <p:extLst>
      <p:ext uri="{BB962C8B-B14F-4D97-AF65-F5344CB8AC3E}">
        <p14:creationId xmlns:p14="http://schemas.microsoft.com/office/powerpoint/2010/main" val="2088236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ig-Green-Architecture-House.jpg"/>
          <p:cNvPicPr>
            <a:picLocks noGrp="1" noChangeAspect="1"/>
          </p:cNvPicPr>
          <p:nvPr>
            <p:ph idx="1"/>
          </p:nvPr>
        </p:nvPicPr>
        <p:blipFill>
          <a:blip r:embed="rId2">
            <a:extLst>
              <a:ext uri="{28A0092B-C50C-407E-A947-70E740481C1C}">
                <a14:useLocalDpi xmlns:a14="http://schemas.microsoft.com/office/drawing/2010/main" val="0"/>
              </a:ext>
            </a:extLst>
          </a:blip>
          <a:srcRect l="-15308" r="-15308"/>
          <a:stretch>
            <a:fillRect/>
          </a:stretch>
        </p:blipFill>
        <p:spPr/>
      </p:pic>
    </p:spTree>
    <p:extLst>
      <p:ext uri="{BB962C8B-B14F-4D97-AF65-F5344CB8AC3E}">
        <p14:creationId xmlns:p14="http://schemas.microsoft.com/office/powerpoint/2010/main" val="2013956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roof tops</a:t>
            </a:r>
            <a:endParaRPr lang="en-US" dirty="0"/>
          </a:p>
        </p:txBody>
      </p:sp>
      <p:pic>
        <p:nvPicPr>
          <p:cNvPr id="4" name="Content Placeholder 3" descr="green-and-green-architecture1.jpg"/>
          <p:cNvPicPr>
            <a:picLocks noGrp="1" noChangeAspect="1"/>
          </p:cNvPicPr>
          <p:nvPr>
            <p:ph idx="1"/>
          </p:nvPr>
        </p:nvPicPr>
        <p:blipFill>
          <a:blip r:embed="rId2">
            <a:extLst>
              <a:ext uri="{28A0092B-C50C-407E-A947-70E740481C1C}">
                <a14:useLocalDpi xmlns:a14="http://schemas.microsoft.com/office/drawing/2010/main" val="0"/>
              </a:ext>
            </a:extLst>
          </a:blip>
          <a:srcRect l="-71283" r="-71283"/>
          <a:stretch>
            <a:fillRect/>
          </a:stretch>
        </p:blipFill>
        <p:spPr/>
      </p:pic>
    </p:spTree>
    <p:extLst>
      <p:ext uri="{BB962C8B-B14F-4D97-AF65-F5344CB8AC3E}">
        <p14:creationId xmlns:p14="http://schemas.microsoft.com/office/powerpoint/2010/main" val="2460599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is ‘aesthetics’ in the realm of architecture, interiors and design? </a:t>
            </a:r>
            <a:endParaRPr lang="en-US" dirty="0"/>
          </a:p>
        </p:txBody>
      </p:sp>
      <p:sp>
        <p:nvSpPr>
          <p:cNvPr id="3" name="Content Placeholder 2"/>
          <p:cNvSpPr>
            <a:spLocks noGrp="1"/>
          </p:cNvSpPr>
          <p:nvPr>
            <p:ph idx="1"/>
          </p:nvPr>
        </p:nvSpPr>
        <p:spPr/>
        <p:txBody>
          <a:bodyPr>
            <a:normAutofit fontScale="85000" lnSpcReduction="10000"/>
          </a:bodyPr>
          <a:lstStyle/>
          <a:p>
            <a:r>
              <a:rPr lang="en-US" dirty="0"/>
              <a:t>S</a:t>
            </a:r>
            <a:r>
              <a:rPr lang="en-US" dirty="0" smtClean="0"/>
              <a:t>tandards </a:t>
            </a:r>
            <a:r>
              <a:rPr lang="en-US" dirty="0"/>
              <a:t>of beauty vary according to time and culture</a:t>
            </a:r>
            <a:r>
              <a:rPr lang="en-US" dirty="0" smtClean="0"/>
              <a:t>.</a:t>
            </a:r>
          </a:p>
          <a:p>
            <a:endParaRPr lang="en-US" dirty="0" smtClean="0"/>
          </a:p>
          <a:p>
            <a:r>
              <a:rPr lang="en-US" dirty="0"/>
              <a:t>Contemporary culture advocates diversity of styles, even in cases of historic preservation. It also encourages the development of new architectural </a:t>
            </a:r>
            <a:r>
              <a:rPr lang="en-US" dirty="0" smtClean="0"/>
              <a:t>languages/ways of being expressive. </a:t>
            </a:r>
          </a:p>
          <a:p>
            <a:endParaRPr lang="en-US" dirty="0" smtClean="0"/>
          </a:p>
          <a:p>
            <a:r>
              <a:rPr lang="en-US" dirty="0" smtClean="0"/>
              <a:t>In 2012 what is considered ‘good architecture’ is complex, multi dimensional, and definitely not singular. </a:t>
            </a:r>
          </a:p>
          <a:p>
            <a:endParaRPr lang="en-US" dirty="0"/>
          </a:p>
          <a:p>
            <a:r>
              <a:rPr lang="en-US" dirty="0" smtClean="0"/>
              <a:t>As with most interesting areas of human exploration, the more you study architecture and design, the more you will understand about it.  </a:t>
            </a:r>
          </a:p>
          <a:p>
            <a:endParaRPr lang="en-US" dirty="0" smtClean="0"/>
          </a:p>
          <a:p>
            <a:endParaRPr lang="en-US" dirty="0" smtClean="0"/>
          </a:p>
          <a:p>
            <a:pPr>
              <a:buNone/>
            </a:pPr>
            <a:r>
              <a:rPr lang="en-US" dirty="0" smtClean="0"/>
              <a:t>	</a:t>
            </a:r>
            <a:endParaRPr lang="en-US" dirty="0"/>
          </a:p>
        </p:txBody>
      </p:sp>
    </p:spTree>
    <p:extLst>
      <p:ext uri="{BB962C8B-B14F-4D97-AF65-F5344CB8AC3E}">
        <p14:creationId xmlns:p14="http://schemas.microsoft.com/office/powerpoint/2010/main" val="3841793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zn_New-World-Centre-by-Frank-Gehry-10.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213" r="-164095"/>
          <a:stretch/>
        </p:blipFill>
        <p:spPr/>
      </p:pic>
      <p:pic>
        <p:nvPicPr>
          <p:cNvPr id="3" name="Picture 2"/>
          <p:cNvPicPr>
            <a:picLocks noChangeAspect="1"/>
          </p:cNvPicPr>
          <p:nvPr/>
        </p:nvPicPr>
        <p:blipFill>
          <a:blip r:embed="rId3"/>
          <a:stretch>
            <a:fillRect/>
          </a:stretch>
        </p:blipFill>
        <p:spPr>
          <a:xfrm>
            <a:off x="4025900" y="1600200"/>
            <a:ext cx="4660900" cy="3107267"/>
          </a:xfrm>
          <a:prstGeom prst="rect">
            <a:avLst/>
          </a:prstGeom>
        </p:spPr>
      </p:pic>
    </p:spTree>
    <p:extLst>
      <p:ext uri="{BB962C8B-B14F-4D97-AF65-F5344CB8AC3E}">
        <p14:creationId xmlns:p14="http://schemas.microsoft.com/office/powerpoint/2010/main" val="2806003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 </a:t>
            </a:r>
            <a:r>
              <a:rPr lang="en-US" dirty="0" err="1" smtClean="0"/>
              <a:t>Wiscombe</a:t>
            </a:r>
            <a:r>
              <a:rPr lang="en-US" dirty="0" smtClean="0"/>
              <a:t> Design</a:t>
            </a:r>
            <a:br>
              <a:rPr lang="en-US" dirty="0" smtClean="0"/>
            </a:br>
            <a:r>
              <a:rPr lang="en-US" sz="2400" dirty="0" smtClean="0"/>
              <a:t>Los Angeles, California</a:t>
            </a:r>
            <a:endParaRPr lang="en-US" sz="2400" dirty="0"/>
          </a:p>
        </p:txBody>
      </p:sp>
      <p:pic>
        <p:nvPicPr>
          <p:cNvPr id="4" name="Content Placeholder 3"/>
          <p:cNvPicPr>
            <a:picLocks noGrp="1" noChangeAspect="1"/>
          </p:cNvPicPr>
          <p:nvPr>
            <p:ph idx="1"/>
          </p:nvPr>
        </p:nvPicPr>
        <p:blipFill>
          <a:blip r:embed="rId2"/>
          <a:srcRect l="-14186" r="-14186"/>
          <a:stretch>
            <a:fillRect/>
          </a:stretch>
        </p:blipFill>
        <p:spPr/>
      </p:pic>
    </p:spTree>
    <p:extLst>
      <p:ext uri="{BB962C8B-B14F-4D97-AF65-F5344CB8AC3E}">
        <p14:creationId xmlns:p14="http://schemas.microsoft.com/office/powerpoint/2010/main" val="3774783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Building on the concept of objects in objects, this project introduces the idea of objectifying the ground, peeling it up from the land.</a:t>
            </a:r>
          </a:p>
        </p:txBody>
      </p:sp>
      <p:pic>
        <p:nvPicPr>
          <p:cNvPr id="4" name="Content Placeholder 3"/>
          <p:cNvPicPr>
            <a:picLocks noGrp="1" noChangeAspect="1"/>
          </p:cNvPicPr>
          <p:nvPr>
            <p:ph idx="1"/>
          </p:nvPr>
        </p:nvPicPr>
        <p:blipFill>
          <a:blip r:embed="rId2"/>
          <a:srcRect l="-13004" r="-13004"/>
          <a:stretch>
            <a:fillRect/>
          </a:stretch>
        </p:blipFill>
        <p:spPr/>
      </p:pic>
    </p:spTree>
    <p:extLst>
      <p:ext uri="{BB962C8B-B14F-4D97-AF65-F5344CB8AC3E}">
        <p14:creationId xmlns:p14="http://schemas.microsoft.com/office/powerpoint/2010/main" val="284236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200" dirty="0"/>
              <a:t>The structure of the project will be reinforced concrete core and slab construction with concrete perimeter walls and an </a:t>
            </a:r>
            <a:r>
              <a:rPr lang="en-US" sz="1200" dirty="0" smtClean="0"/>
              <a:t>column </a:t>
            </a:r>
            <a:r>
              <a:rPr lang="en-US" sz="1200" dirty="0"/>
              <a:t>grid on the interior of the ground object. Upper levels will be concrete core and slab construction. The skins of the main building will be constructed from lightweight composite materials </a:t>
            </a:r>
            <a:r>
              <a:rPr lang="en-US" sz="1200" dirty="0" smtClean="0"/>
              <a:t>with </a:t>
            </a:r>
            <a:r>
              <a:rPr lang="en-US" sz="1200" dirty="0"/>
              <a:t>honeycomb core, </a:t>
            </a:r>
            <a:r>
              <a:rPr lang="en-US" sz="1200" dirty="0" smtClean="0"/>
              <a:t>using </a:t>
            </a:r>
            <a:r>
              <a:rPr lang="en-US" sz="1200" dirty="0"/>
              <a:t>the natural shell shapes of the project to enable long spans and column-free interiors.</a:t>
            </a:r>
          </a:p>
        </p:txBody>
      </p:sp>
      <p:pic>
        <p:nvPicPr>
          <p:cNvPr id="4" name="Content Placeholder 3"/>
          <p:cNvPicPr>
            <a:picLocks noGrp="1" noChangeAspect="1"/>
          </p:cNvPicPr>
          <p:nvPr>
            <p:ph idx="1"/>
          </p:nvPr>
        </p:nvPicPr>
        <p:blipFill>
          <a:blip r:embed="rId2"/>
          <a:srcRect l="-8550" r="-8550"/>
          <a:stretch>
            <a:fillRect/>
          </a:stretch>
        </p:blipFill>
        <p:spPr/>
      </p:pic>
    </p:spTree>
    <p:extLst>
      <p:ext uri="{BB962C8B-B14F-4D97-AF65-F5344CB8AC3E}">
        <p14:creationId xmlns:p14="http://schemas.microsoft.com/office/powerpoint/2010/main" val="1101413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a:t>Objects in Objects: </a:t>
            </a:r>
            <a:r>
              <a:rPr lang="en-US" sz="2000" b="1" dirty="0" smtClean="0"/>
              <a:t/>
            </a:r>
            <a:br>
              <a:rPr lang="en-US" sz="2000" b="1" dirty="0" smtClean="0"/>
            </a:br>
            <a:r>
              <a:rPr lang="en-US" sz="2000" dirty="0" smtClean="0"/>
              <a:t>The </a:t>
            </a:r>
            <a:r>
              <a:rPr lang="en-US" sz="2000" dirty="0"/>
              <a:t>design of the project is based on the formal and organizational model of objects in objects.</a:t>
            </a:r>
          </a:p>
        </p:txBody>
      </p:sp>
      <p:pic>
        <p:nvPicPr>
          <p:cNvPr id="4" name="Content Placeholder 3"/>
          <p:cNvPicPr>
            <a:picLocks noGrp="1" noChangeAspect="1"/>
          </p:cNvPicPr>
          <p:nvPr>
            <p:ph idx="1"/>
          </p:nvPr>
        </p:nvPicPr>
        <p:blipFill>
          <a:blip r:embed="rId2"/>
          <a:srcRect l="-5368" r="-5368"/>
          <a:stretch>
            <a:fillRect/>
          </a:stretch>
        </p:blipFill>
        <p:spPr/>
      </p:pic>
    </p:spTree>
    <p:extLst>
      <p:ext uri="{BB962C8B-B14F-4D97-AF65-F5344CB8AC3E}">
        <p14:creationId xmlns:p14="http://schemas.microsoft.com/office/powerpoint/2010/main" val="624981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800" dirty="0"/>
              <a:t>Our proposal is to take the idea of ‘boulders’ produced by </a:t>
            </a:r>
            <a:r>
              <a:rPr lang="en-US" sz="1800" dirty="0" err="1"/>
              <a:t>Walltopia</a:t>
            </a:r>
            <a:r>
              <a:rPr lang="en-US" sz="1800" dirty="0"/>
              <a:t> and re-interpret them as architectural objects. These objects are squished and nested into a multi-layered enclosure, creating three-dimensional external and internal climbing surfaces with both hard and soft features.</a:t>
            </a:r>
          </a:p>
        </p:txBody>
      </p:sp>
      <p:pic>
        <p:nvPicPr>
          <p:cNvPr id="4" name="Content Placeholder 3"/>
          <p:cNvPicPr>
            <a:picLocks noGrp="1" noChangeAspect="1"/>
          </p:cNvPicPr>
          <p:nvPr>
            <p:ph idx="1"/>
          </p:nvPr>
        </p:nvPicPr>
        <p:blipFill>
          <a:blip r:embed="rId2"/>
          <a:srcRect l="-11913" r="-11913"/>
          <a:stretch>
            <a:fillRect/>
          </a:stretch>
        </p:blipFill>
        <p:spPr/>
      </p:pic>
    </p:spTree>
    <p:extLst>
      <p:ext uri="{BB962C8B-B14F-4D97-AF65-F5344CB8AC3E}">
        <p14:creationId xmlns:p14="http://schemas.microsoft.com/office/powerpoint/2010/main" val="15639430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i="1" u="sng" dirty="0"/>
              <a:t>De </a:t>
            </a:r>
            <a:r>
              <a:rPr lang="en-US" sz="2400" i="1" u="sng" dirty="0" err="1"/>
              <a:t>Architectura</a:t>
            </a:r>
            <a:r>
              <a:rPr lang="en-US" sz="2400" dirty="0"/>
              <a:t>, by the Roman architect Vitruvius </a:t>
            </a:r>
            <a:r>
              <a:rPr lang="en-US" sz="2400" dirty="0" smtClean="0"/>
              <a:t/>
            </a:r>
            <a:br>
              <a:rPr lang="en-US" sz="2400" dirty="0" smtClean="0"/>
            </a:br>
            <a:r>
              <a:rPr lang="en-US" sz="1800" dirty="0" smtClean="0"/>
              <a:t>in </a:t>
            </a:r>
            <a:r>
              <a:rPr lang="en-US" sz="1800" dirty="0"/>
              <a:t>the early 1st century CE is the oldest recorded western writing about architecture. </a:t>
            </a:r>
            <a:br>
              <a:rPr lang="en-US" sz="1800" dirty="0"/>
            </a:br>
            <a:endParaRPr lang="en-US" sz="1800"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solidFill>
                  <a:srgbClr val="0000FF"/>
                </a:solidFill>
              </a:rPr>
              <a:t>	Vitruvius </a:t>
            </a:r>
            <a:r>
              <a:rPr lang="en-US" dirty="0">
                <a:solidFill>
                  <a:srgbClr val="0000FF"/>
                </a:solidFill>
              </a:rPr>
              <a:t>proposed that a good building should </a:t>
            </a:r>
            <a:r>
              <a:rPr lang="en-US" dirty="0" smtClean="0">
                <a:solidFill>
                  <a:srgbClr val="0000FF"/>
                </a:solidFill>
              </a:rPr>
              <a:t>demonstrate 	three </a:t>
            </a:r>
            <a:r>
              <a:rPr lang="en-US" dirty="0">
                <a:solidFill>
                  <a:srgbClr val="0000FF"/>
                </a:solidFill>
              </a:rPr>
              <a:t>principles: </a:t>
            </a:r>
          </a:p>
          <a:p>
            <a:pPr marL="0" indent="0">
              <a:buNone/>
            </a:pPr>
            <a:r>
              <a:rPr lang="en-US" dirty="0" smtClean="0">
                <a:solidFill>
                  <a:srgbClr val="0000FF"/>
                </a:solidFill>
              </a:rPr>
              <a:t>			</a:t>
            </a:r>
            <a:r>
              <a:rPr lang="en-US" dirty="0" err="1" smtClean="0">
                <a:solidFill>
                  <a:srgbClr val="0000FF"/>
                </a:solidFill>
              </a:rPr>
              <a:t>Firmitas</a:t>
            </a:r>
            <a:r>
              <a:rPr lang="en-US" dirty="0">
                <a:solidFill>
                  <a:srgbClr val="0000FF"/>
                </a:solidFill>
              </a:rPr>
              <a:t>, </a:t>
            </a:r>
            <a:r>
              <a:rPr lang="en-US" dirty="0" err="1" smtClean="0">
                <a:solidFill>
                  <a:srgbClr val="0000FF"/>
                </a:solidFill>
              </a:rPr>
              <a:t>Utilitas</a:t>
            </a:r>
            <a:r>
              <a:rPr lang="en-US" dirty="0">
                <a:solidFill>
                  <a:srgbClr val="0000FF"/>
                </a:solidFill>
              </a:rPr>
              <a:t>, and </a:t>
            </a:r>
            <a:r>
              <a:rPr lang="en-US" dirty="0" err="1" smtClean="0">
                <a:solidFill>
                  <a:srgbClr val="0000FF"/>
                </a:solidFill>
              </a:rPr>
              <a:t>Venustas</a:t>
            </a:r>
            <a:r>
              <a:rPr lang="en-US" dirty="0" smtClean="0">
                <a:solidFill>
                  <a:srgbClr val="0000FF"/>
                </a:solidFill>
              </a:rPr>
              <a:t> </a:t>
            </a:r>
            <a:endParaRPr lang="en-US" dirty="0">
              <a:solidFill>
                <a:srgbClr val="0000FF"/>
              </a:solidFill>
            </a:endParaRPr>
          </a:p>
          <a:p>
            <a:r>
              <a:rPr lang="en-US" dirty="0"/>
              <a:t>which translate roughly as –</a:t>
            </a:r>
          </a:p>
          <a:p>
            <a:r>
              <a:rPr lang="en-US" dirty="0"/>
              <a:t>Durability – it should stand up robustly and remain in good condition.</a:t>
            </a:r>
          </a:p>
          <a:p>
            <a:r>
              <a:rPr lang="en-US" dirty="0"/>
              <a:t>Utility – it should be useful and function well for the people using it</a:t>
            </a:r>
          </a:p>
          <a:p>
            <a:r>
              <a:rPr lang="en-US" dirty="0"/>
              <a:t>Beauty – it should delight people and raise their spirits</a:t>
            </a:r>
            <a:r>
              <a:rPr lang="en-US" dirty="0" smtClean="0"/>
              <a:t>.</a:t>
            </a:r>
          </a:p>
          <a:p>
            <a:endParaRPr lang="en-US" dirty="0" smtClean="0"/>
          </a:p>
          <a:p>
            <a:r>
              <a:rPr lang="en-US" dirty="0" smtClean="0"/>
              <a:t>These have been used by many architects and designers as guides in creating architecture for centuries. </a:t>
            </a:r>
            <a:endParaRPr lang="en-US" dirty="0"/>
          </a:p>
          <a:p>
            <a:endParaRPr lang="en-US" dirty="0"/>
          </a:p>
        </p:txBody>
      </p:sp>
    </p:spTree>
    <p:extLst>
      <p:ext uri="{BB962C8B-B14F-4D97-AF65-F5344CB8AC3E}">
        <p14:creationId xmlns:p14="http://schemas.microsoft.com/office/powerpoint/2010/main" val="3471280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Vitruvian</a:t>
            </a:r>
            <a:r>
              <a:rPr lang="en-US" dirty="0" smtClean="0"/>
              <a:t> Man’, 1490, by Leonardo </a:t>
            </a:r>
            <a:r>
              <a:rPr lang="en-US" dirty="0" err="1" smtClean="0"/>
              <a:t>da</a:t>
            </a:r>
            <a:r>
              <a:rPr lang="en-US" dirty="0" smtClean="0"/>
              <a:t> Vinci &amp;</a:t>
            </a:r>
            <a:br>
              <a:rPr lang="en-US" dirty="0" smtClean="0"/>
            </a:br>
            <a:r>
              <a:rPr lang="en-US" dirty="0" err="1" smtClean="0"/>
              <a:t>Vitrivius</a:t>
            </a:r>
            <a:r>
              <a:rPr lang="en-US" dirty="0" smtClean="0"/>
              <a:t>’ famous book on architecture.</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5639007" y="1600200"/>
            <a:ext cx="2673143" cy="4179824"/>
          </a:xfrm>
          <a:prstGeom prst="rect">
            <a:avLst/>
          </a:prstGeom>
        </p:spPr>
      </p:pic>
      <p:pic>
        <p:nvPicPr>
          <p:cNvPr id="6" name="Picture 5"/>
          <p:cNvPicPr>
            <a:picLocks noChangeAspect="1"/>
          </p:cNvPicPr>
          <p:nvPr/>
        </p:nvPicPr>
        <p:blipFill>
          <a:blip r:embed="rId3"/>
          <a:stretch>
            <a:fillRect/>
          </a:stretch>
        </p:blipFill>
        <p:spPr>
          <a:xfrm>
            <a:off x="457200" y="1600200"/>
            <a:ext cx="3073400" cy="417982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Da Vinci’s “Vitruvian Man” is based on the ideas of Vitruvius that ideal human proportions related to geometry.</a:t>
            </a:r>
          </a:p>
          <a:p>
            <a:r>
              <a:rPr lang="en-US" dirty="0" smtClean="0"/>
              <a:t>Leonardo’s drawing of the </a:t>
            </a:r>
            <a:r>
              <a:rPr lang="en-US" dirty="0" err="1" smtClean="0"/>
              <a:t>Vitruvian</a:t>
            </a:r>
            <a:r>
              <a:rPr lang="en-US" dirty="0" smtClean="0"/>
              <a:t> Man showing the proportions of a man’s body is an example of how Leonardo merged his artistic and scientific studies. </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885638" y="4140200"/>
            <a:ext cx="1755962" cy="238810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Arial"/>
                <a:cs typeface="Arial"/>
              </a:rPr>
              <a:t>John Ruskin, England, 1819-1900  </a:t>
            </a:r>
            <a:endParaRPr lang="en-US" sz="2800" dirty="0">
              <a:latin typeface="Arial"/>
              <a:cs typeface="Arial"/>
            </a:endParaRPr>
          </a:p>
        </p:txBody>
      </p:sp>
      <p:sp>
        <p:nvSpPr>
          <p:cNvPr id="3" name="Content Placeholder 2"/>
          <p:cNvSpPr>
            <a:spLocks noGrp="1"/>
          </p:cNvSpPr>
          <p:nvPr>
            <p:ph idx="1"/>
          </p:nvPr>
        </p:nvSpPr>
        <p:spPr/>
        <p:txBody>
          <a:bodyPr>
            <a:normAutofit lnSpcReduction="10000"/>
          </a:bodyPr>
          <a:lstStyle/>
          <a:p>
            <a:r>
              <a:rPr lang="en-US" dirty="0" smtClean="0"/>
              <a:t>Ruskin was the leading English art critic of the Victorian era, an art patron, draughtsman, watercolorist, prominent social thinker and critic, and philanthropist.</a:t>
            </a:r>
            <a:endParaRPr lang="en-US" sz="2400" dirty="0" smtClean="0"/>
          </a:p>
          <a:p>
            <a:endParaRPr lang="en-US" dirty="0" smtClean="0"/>
          </a:p>
          <a:p>
            <a:r>
              <a:rPr lang="en-US" sz="2400" dirty="0" smtClean="0">
                <a:solidFill>
                  <a:srgbClr val="FF0000"/>
                </a:solidFill>
              </a:rPr>
              <a:t>For </a:t>
            </a:r>
            <a:r>
              <a:rPr lang="en-US" sz="2400" dirty="0">
                <a:solidFill>
                  <a:srgbClr val="FF0000"/>
                </a:solidFill>
              </a:rPr>
              <a:t>Ruskin, the </a:t>
            </a:r>
            <a:r>
              <a:rPr lang="en-US" sz="2400" dirty="0" smtClean="0">
                <a:solidFill>
                  <a:srgbClr val="FF0000"/>
                </a:solidFill>
              </a:rPr>
              <a:t>aesthetic, visual, character of a building was the most important element of its meaning. </a:t>
            </a:r>
          </a:p>
          <a:p>
            <a:endParaRPr lang="en-US" sz="2400" dirty="0" smtClean="0"/>
          </a:p>
          <a:p>
            <a:r>
              <a:rPr lang="en-US" sz="2400" dirty="0" smtClean="0"/>
              <a:t>He stated </a:t>
            </a:r>
            <a:r>
              <a:rPr lang="en-US" sz="2400" dirty="0"/>
              <a:t>that a building</a:t>
            </a:r>
            <a:r>
              <a:rPr lang="en-US" sz="2400" dirty="0" smtClean="0"/>
              <a:t> is not a legitimate </a:t>
            </a:r>
            <a:r>
              <a:rPr lang="en-US" sz="2400" dirty="0"/>
              <a:t>work of architecture unless it</a:t>
            </a:r>
            <a:r>
              <a:rPr lang="en-US" sz="2400" dirty="0" smtClean="0"/>
              <a:t> is somehow </a:t>
            </a:r>
            <a:r>
              <a:rPr lang="en-US" sz="2400" dirty="0"/>
              <a:t>"adorned"</a:t>
            </a:r>
            <a:r>
              <a:rPr lang="en-US" sz="2400" dirty="0" smtClean="0"/>
              <a:t>.</a:t>
            </a:r>
          </a:p>
          <a:p>
            <a:endParaRPr lang="en-US" sz="2400" dirty="0" smtClean="0"/>
          </a:p>
          <a:p>
            <a:r>
              <a:rPr lang="en-US" sz="2400" dirty="0" smtClean="0"/>
              <a:t>For </a:t>
            </a:r>
            <a:r>
              <a:rPr lang="en-US" sz="2400" dirty="0"/>
              <a:t>Ruskin, a well-constructed, well-proportioned, functional building </a:t>
            </a:r>
            <a:r>
              <a:rPr lang="en-US" sz="2400" dirty="0" smtClean="0"/>
              <a:t>needed visual ornament.</a:t>
            </a:r>
            <a:endParaRPr lang="en-US" sz="2400" dirty="0">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Ruskin</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919896" y="1600200"/>
            <a:ext cx="3036403" cy="48291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Lou </a:t>
            </a:r>
            <a:r>
              <a:rPr lang="en-US" dirty="0" err="1" smtClean="0"/>
              <a:t>Ruvo</a:t>
            </a:r>
            <a:r>
              <a:rPr lang="en-US" dirty="0" smtClean="0"/>
              <a:t> Center for Brain Health, Las Vegas, 2010, designed by Frank </a:t>
            </a:r>
            <a:r>
              <a:rPr lang="en-US" dirty="0" err="1" smtClean="0"/>
              <a:t>Gehry</a:t>
            </a:r>
            <a:r>
              <a:rPr lang="en-US" dirty="0" smtClean="0"/>
              <a:t/>
            </a:r>
            <a:br>
              <a:rPr lang="en-US" dirty="0" smtClean="0"/>
            </a:br>
            <a:r>
              <a:rPr lang="en-US" sz="1600" dirty="0" smtClean="0"/>
              <a:t>(all photos by Matthew Carbone)</a:t>
            </a:r>
            <a:endParaRPr lang="en-US" sz="1600" dirty="0"/>
          </a:p>
        </p:txBody>
      </p:sp>
      <p:pic>
        <p:nvPicPr>
          <p:cNvPr id="4" name="Content Placeholder 3" descr="dzn_Lou-Ruvo-Center-for-Brain-Health-by-Frank-Gehry-1.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29125095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smtClean="0">
                <a:latin typeface="Arial"/>
                <a:cs typeface="Arial"/>
              </a:rPr>
              <a:t>John </a:t>
            </a:r>
            <a:r>
              <a:rPr lang="en-US" sz="2400" dirty="0">
                <a:latin typeface="Arial"/>
                <a:cs typeface="Arial"/>
              </a:rPr>
              <a:t>Ruskin, in his</a:t>
            </a:r>
            <a:r>
              <a:rPr lang="en-US" sz="2400" dirty="0" smtClean="0">
                <a:latin typeface="Arial"/>
                <a:cs typeface="Arial"/>
              </a:rPr>
              <a:t> book “Seven </a:t>
            </a:r>
            <a:r>
              <a:rPr lang="en-US" sz="2400" dirty="0">
                <a:latin typeface="Arial"/>
                <a:cs typeface="Arial"/>
              </a:rPr>
              <a:t>Lamps of </a:t>
            </a:r>
            <a:r>
              <a:rPr lang="en-US" sz="2400" dirty="0" smtClean="0">
                <a:latin typeface="Arial"/>
                <a:cs typeface="Arial"/>
              </a:rPr>
              <a:t>Architecture”, </a:t>
            </a:r>
            <a:r>
              <a:rPr lang="en-US" sz="2400" dirty="0">
                <a:latin typeface="Arial"/>
                <a:cs typeface="Arial"/>
              </a:rPr>
              <a:t>published 1849</a:t>
            </a:r>
            <a:r>
              <a:rPr lang="en-US" sz="2400" dirty="0" smtClean="0">
                <a:latin typeface="Arial"/>
                <a:cs typeface="Arial"/>
              </a:rPr>
              <a:t>, </a:t>
            </a:r>
            <a:r>
              <a:rPr lang="en-US" sz="2400" dirty="0">
                <a:latin typeface="Arial"/>
                <a:cs typeface="Arial"/>
              </a:rPr>
              <a:t>was much narrower in his view of what constituted architecture</a:t>
            </a:r>
            <a:r>
              <a:rPr lang="en-US" sz="2400" dirty="0" smtClean="0">
                <a:latin typeface="Arial"/>
                <a:cs typeface="Arial"/>
              </a:rPr>
              <a:t>.</a:t>
            </a:r>
          </a:p>
          <a:p>
            <a:endParaRPr lang="en-US" sz="2400" dirty="0" smtClean="0">
              <a:latin typeface="Arial"/>
              <a:cs typeface="Arial"/>
            </a:endParaRPr>
          </a:p>
          <a:p>
            <a:r>
              <a:rPr lang="en-US" sz="2400" dirty="0" smtClean="0">
                <a:latin typeface="Arial"/>
                <a:cs typeface="Arial"/>
              </a:rPr>
              <a:t>For Ruskin  architecture </a:t>
            </a:r>
            <a:r>
              <a:rPr lang="en-US" sz="2400" dirty="0">
                <a:latin typeface="Arial"/>
                <a:cs typeface="Arial"/>
              </a:rPr>
              <a:t>was </a:t>
            </a:r>
            <a:r>
              <a:rPr lang="en-US" sz="2400" dirty="0" smtClean="0">
                <a:latin typeface="Arial"/>
                <a:cs typeface="Arial"/>
              </a:rPr>
              <a:t>the:</a:t>
            </a:r>
            <a:endParaRPr lang="en-US" dirty="0"/>
          </a:p>
          <a:p>
            <a:pPr marL="0" indent="0" algn="ctr">
              <a:buNone/>
            </a:pPr>
            <a:r>
              <a:rPr lang="en-US" sz="2400" dirty="0" smtClean="0">
                <a:solidFill>
                  <a:srgbClr val="0000FF"/>
                </a:solidFill>
                <a:latin typeface="Arial"/>
                <a:cs typeface="Arial"/>
              </a:rPr>
              <a:t>"</a:t>
            </a:r>
            <a:r>
              <a:rPr lang="en-US" sz="2400" dirty="0">
                <a:solidFill>
                  <a:srgbClr val="0000FF"/>
                </a:solidFill>
                <a:latin typeface="Arial"/>
                <a:cs typeface="Arial"/>
              </a:rPr>
              <a:t>art which so disposes and adorns the edifices raised by men ... that the sight of them" contributes "to his mental health, power, and </a:t>
            </a:r>
            <a:r>
              <a:rPr lang="en-US" sz="2400" dirty="0" smtClean="0">
                <a:solidFill>
                  <a:srgbClr val="0000FF"/>
                </a:solidFill>
                <a:latin typeface="Arial"/>
                <a:cs typeface="Arial"/>
              </a:rPr>
              <a:t>pleasure.”</a:t>
            </a:r>
          </a:p>
          <a:p>
            <a:pPr marL="0" indent="0" algn="ctr">
              <a:buNone/>
            </a:pPr>
            <a:endParaRPr lang="en-US" sz="2400"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Lincoln Cathedral, England, 1072-1280</a:t>
            </a:r>
            <a:br>
              <a:rPr lang="en-US" sz="2400" dirty="0" smtClean="0"/>
            </a:br>
            <a:r>
              <a:rPr lang="en-US" sz="2400" dirty="0" smtClean="0"/>
              <a:t>A major work of architecture</a:t>
            </a:r>
            <a:endParaRPr lang="en-US" sz="2400"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536700" y="1600200"/>
            <a:ext cx="6172200" cy="462915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smtClean="0"/>
              <a:t>It is highly regarded by architectural scholars; the eminent Victorian writer John Ruskin declared: "I have always held... that the cathedral of Lincoln is out and out the most precious piece of architecture in the British Isles and roughly speaking worth any two other cathedrals we have."</a:t>
            </a:r>
            <a:endParaRPr lang="en-US" sz="1600"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31900" y="1600200"/>
            <a:ext cx="6629400" cy="441328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vaulted ceiling of </a:t>
            </a:r>
            <a:r>
              <a:rPr lang="en-US" dirty="0" err="1" smtClean="0"/>
              <a:t>LIncoln</a:t>
            </a:r>
            <a:r>
              <a:rPr lang="en-US" dirty="0" smtClean="0"/>
              <a:t> cathedral</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997200" y="1417638"/>
            <a:ext cx="3670300" cy="550545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Lincoln cathedral from the south</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98600" y="1600200"/>
            <a:ext cx="6489700" cy="487109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European Renaissance and the architect </a:t>
            </a:r>
            <a:endParaRPr lang="en-US" b="1" dirty="0"/>
          </a:p>
        </p:txBody>
      </p:sp>
      <p:sp>
        <p:nvSpPr>
          <p:cNvPr id="3" name="Content Placeholder 2"/>
          <p:cNvSpPr>
            <a:spLocks noGrp="1"/>
          </p:cNvSpPr>
          <p:nvPr>
            <p:ph idx="1"/>
          </p:nvPr>
        </p:nvSpPr>
        <p:spPr/>
        <p:txBody>
          <a:bodyPr>
            <a:normAutofit/>
          </a:bodyPr>
          <a:lstStyle/>
          <a:p>
            <a:r>
              <a:rPr lang="en-US" dirty="0" smtClean="0"/>
              <a:t>In </a:t>
            </a:r>
            <a:r>
              <a:rPr lang="en-US" dirty="0"/>
              <a:t>Renaissance Europe, from about 1400 onwards, there was a revival of Classical </a:t>
            </a:r>
            <a:r>
              <a:rPr lang="en-US" dirty="0" smtClean="0"/>
              <a:t>learning, from ancient Rome and Greece.</a:t>
            </a:r>
          </a:p>
          <a:p>
            <a:endParaRPr lang="en-US" dirty="0" smtClean="0"/>
          </a:p>
          <a:p>
            <a:r>
              <a:rPr lang="en-US" dirty="0" smtClean="0"/>
              <a:t>This revival influenced the </a:t>
            </a:r>
            <a:r>
              <a:rPr lang="en-US" dirty="0"/>
              <a:t>development of Renaissance </a:t>
            </a:r>
            <a:r>
              <a:rPr lang="en-US" dirty="0" smtClean="0"/>
              <a:t>Humanism in which </a:t>
            </a:r>
            <a:r>
              <a:rPr lang="en-US" dirty="0"/>
              <a:t>emphasis on the role of the individual in </a:t>
            </a:r>
            <a:r>
              <a:rPr lang="en-US" dirty="0" smtClean="0"/>
              <a:t>society was far more important </a:t>
            </a:r>
            <a:r>
              <a:rPr lang="en-US" dirty="0"/>
              <a:t>than had been</a:t>
            </a:r>
            <a:r>
              <a:rPr lang="en-US" dirty="0" smtClean="0"/>
              <a:t> during </a:t>
            </a:r>
            <a:r>
              <a:rPr lang="en-US" dirty="0"/>
              <a:t>the Medieval period.</a:t>
            </a:r>
            <a:r>
              <a:rPr lang="en-US" dirty="0" smtClean="0"/>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European Renaissance and the architect </a:t>
            </a:r>
            <a:endParaRPr lang="en-US" b="1" dirty="0"/>
          </a:p>
        </p:txBody>
      </p:sp>
      <p:sp>
        <p:nvSpPr>
          <p:cNvPr id="3" name="Content Placeholder 2"/>
          <p:cNvSpPr>
            <a:spLocks noGrp="1"/>
          </p:cNvSpPr>
          <p:nvPr>
            <p:ph idx="1"/>
          </p:nvPr>
        </p:nvSpPr>
        <p:spPr/>
        <p:txBody>
          <a:bodyPr/>
          <a:lstStyle/>
          <a:p>
            <a:r>
              <a:rPr lang="en-US" dirty="0" smtClean="0"/>
              <a:t>Buildings were now seen as being designed by specific architects such as Brunelleschi,  </a:t>
            </a:r>
            <a:r>
              <a:rPr lang="en-US" dirty="0" err="1" smtClean="0"/>
              <a:t>Alberti</a:t>
            </a:r>
            <a:r>
              <a:rPr lang="en-US" dirty="0" smtClean="0"/>
              <a:t>, Michelangelo, Palladio. </a:t>
            </a:r>
          </a:p>
          <a:p>
            <a:endParaRPr lang="en-US" dirty="0" smtClean="0"/>
          </a:p>
          <a:p>
            <a:r>
              <a:rPr lang="en-US" dirty="0" smtClean="0"/>
              <a:t>With this change the cult of the individual had begun.</a:t>
            </a:r>
          </a:p>
          <a:p>
            <a:endParaRPr lang="en-US" dirty="0" smtClean="0"/>
          </a:p>
          <a:p>
            <a:r>
              <a:rPr lang="en-US" dirty="0" smtClean="0"/>
              <a:t>There was still no dividing line between artist, architect and engineer, or any of the related vocations, and the appellation was often one of regional preference.</a:t>
            </a:r>
          </a:p>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Brunelleschi, 1377-1446</a:t>
            </a:r>
            <a:br>
              <a:rPr lang="en-US" dirty="0" smtClean="0"/>
            </a:br>
            <a:r>
              <a:rPr lang="en-US" sz="2200" dirty="0" smtClean="0"/>
              <a:t>he engineered the dome of the Florence cathedral, 1418</a:t>
            </a:r>
            <a:br>
              <a:rPr lang="en-US" sz="2200" dirty="0" smtClean="0"/>
            </a:br>
            <a:endParaRPr lang="en-US" sz="2200" dirty="0"/>
          </a:p>
        </p:txBody>
      </p:sp>
      <p:pic>
        <p:nvPicPr>
          <p:cNvPr id="4" name="Content Placeholder 3" descr="filippo-brunelleschi-duomo.jpg"/>
          <p:cNvPicPr>
            <a:picLocks noGrp="1" noChangeAspect="1"/>
          </p:cNvPicPr>
          <p:nvPr>
            <p:ph idx="1"/>
          </p:nvPr>
        </p:nvPicPr>
        <p:blipFill>
          <a:blip r:embed="rId2">
            <a:extLst>
              <a:ext uri="{28A0092B-C50C-407E-A947-70E740481C1C}">
                <a14:useLocalDpi xmlns:a14="http://schemas.microsoft.com/office/drawing/2010/main" val="0"/>
              </a:ext>
            </a:extLst>
          </a:blip>
          <a:srcRect l="-11940" r="-11940"/>
          <a:stretch>
            <a:fillRect/>
          </a:stretch>
        </p:blipFill>
        <p:spPr/>
      </p:pic>
    </p:spTree>
    <p:extLst>
      <p:ext uri="{BB962C8B-B14F-4D97-AF65-F5344CB8AC3E}">
        <p14:creationId xmlns:p14="http://schemas.microsoft.com/office/powerpoint/2010/main" val="2320538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European Renaissance and the architect </a:t>
            </a:r>
            <a:endParaRPr lang="en-US" b="1" dirty="0"/>
          </a:p>
        </p:txBody>
      </p:sp>
      <p:sp>
        <p:nvSpPr>
          <p:cNvPr id="3" name="Content Placeholder 2"/>
          <p:cNvSpPr>
            <a:spLocks noGrp="1"/>
          </p:cNvSpPr>
          <p:nvPr>
            <p:ph idx="1"/>
          </p:nvPr>
        </p:nvSpPr>
        <p:spPr/>
        <p:txBody>
          <a:bodyPr/>
          <a:lstStyle/>
          <a:p>
            <a:r>
              <a:rPr lang="en-US" dirty="0" smtClean="0"/>
              <a:t>This </a:t>
            </a:r>
            <a:r>
              <a:rPr lang="en-US" dirty="0"/>
              <a:t>revival of the Classical</a:t>
            </a:r>
            <a:r>
              <a:rPr lang="en-US" dirty="0" smtClean="0"/>
              <a:t> learning brought with it a revival of classical style </a:t>
            </a:r>
            <a:r>
              <a:rPr lang="en-US" dirty="0"/>
              <a:t>in </a:t>
            </a:r>
            <a:r>
              <a:rPr lang="en-US" dirty="0" smtClean="0"/>
              <a:t>architecture.</a:t>
            </a:r>
          </a:p>
          <a:p>
            <a:endParaRPr lang="en-US" dirty="0" smtClean="0"/>
          </a:p>
          <a:p>
            <a:r>
              <a:rPr lang="en-US" dirty="0" smtClean="0"/>
              <a:t>Also at this time there was an intense interest in science </a:t>
            </a:r>
            <a:r>
              <a:rPr lang="en-US" dirty="0"/>
              <a:t>and engineering which affected the proportions and structure of buildings.</a:t>
            </a:r>
            <a:r>
              <a:rPr lang="en-US" dirty="0" smtClean="0"/>
              <a:t> </a:t>
            </a:r>
          </a:p>
          <a:p>
            <a:endParaRPr lang="en-US" dirty="0" smtClean="0"/>
          </a:p>
          <a:p>
            <a:r>
              <a:rPr lang="en-US" dirty="0"/>
              <a:t>D</a:t>
            </a:r>
            <a:r>
              <a:rPr lang="en-US" dirty="0" smtClean="0"/>
              <a:t>uring this time </a:t>
            </a:r>
            <a:r>
              <a:rPr lang="en-US" dirty="0"/>
              <a:t>it was still possible for an artist to design a bridge as the level of structural calculations involved was within the scope of the generalist.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Villa Capra “La </a:t>
            </a:r>
            <a:r>
              <a:rPr lang="en-US" dirty="0" err="1" smtClean="0"/>
              <a:t>Rotonda</a:t>
            </a:r>
            <a:r>
              <a:rPr lang="en-US" dirty="0" smtClean="0"/>
              <a:t>”, Vicenza, Italy,1567, </a:t>
            </a:r>
            <a:br>
              <a:rPr lang="en-US" dirty="0" smtClean="0"/>
            </a:br>
            <a:r>
              <a:rPr lang="en-US" dirty="0" smtClean="0"/>
              <a:t>by Andrea Palladio</a:t>
            </a:r>
            <a:r>
              <a:rPr lang="en-US" dirty="0"/>
              <a:t/>
            </a:r>
            <a:br>
              <a:rPr lang="en-US" dirty="0"/>
            </a:br>
            <a:r>
              <a:rPr lang="en-US" sz="2200" dirty="0" smtClean="0"/>
              <a:t>An intensely intellectual, formal, and rational work of design.  Nothing in this building is the result of ‘chance.’ </a:t>
            </a:r>
            <a:endParaRPr lang="en-US" sz="2200" dirty="0"/>
          </a:p>
        </p:txBody>
      </p:sp>
      <p:pic>
        <p:nvPicPr>
          <p:cNvPr id="4" name="Content Placeholder 3" descr="VillaLaRotonda.jpg"/>
          <p:cNvPicPr>
            <a:picLocks noGrp="1" noChangeAspect="1"/>
          </p:cNvPicPr>
          <p:nvPr>
            <p:ph idx="1"/>
          </p:nvPr>
        </p:nvPicPr>
        <p:blipFill>
          <a:blip r:embed="rId2">
            <a:extLst>
              <a:ext uri="{28A0092B-C50C-407E-A947-70E740481C1C}">
                <a14:useLocalDpi xmlns:a14="http://schemas.microsoft.com/office/drawing/2010/main" val="0"/>
              </a:ext>
            </a:extLst>
          </a:blip>
          <a:srcRect l="-10557" r="-10557"/>
          <a:stretch>
            <a:fillRect/>
          </a:stretch>
        </p:blipFill>
        <p:spPr>
          <a:xfrm>
            <a:off x="-166296" y="1600200"/>
            <a:ext cx="5103446" cy="2806699"/>
          </a:xfrm>
        </p:spPr>
      </p:pic>
      <p:pic>
        <p:nvPicPr>
          <p:cNvPr id="5" name="Picture 4" descr="la_rotonda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525" y="1600201"/>
            <a:ext cx="4073831" cy="3352799"/>
          </a:xfrm>
          <a:prstGeom prst="rect">
            <a:avLst/>
          </a:prstGeom>
        </p:spPr>
      </p:pic>
      <p:sp>
        <p:nvSpPr>
          <p:cNvPr id="3" name="TextBox 2"/>
          <p:cNvSpPr txBox="1"/>
          <p:nvPr/>
        </p:nvSpPr>
        <p:spPr>
          <a:xfrm>
            <a:off x="571500" y="4953000"/>
            <a:ext cx="4082025" cy="646331"/>
          </a:xfrm>
          <a:prstGeom prst="rect">
            <a:avLst/>
          </a:prstGeom>
          <a:noFill/>
        </p:spPr>
        <p:txBody>
          <a:bodyPr wrap="square" rtlCol="0">
            <a:spAutoFit/>
          </a:bodyPr>
          <a:lstStyle/>
          <a:p>
            <a:r>
              <a:rPr lang="en-US" dirty="0" smtClean="0"/>
              <a:t>This kind of approach was considered a</a:t>
            </a:r>
          </a:p>
          <a:p>
            <a:r>
              <a:rPr lang="en-US" dirty="0" smtClean="0"/>
              <a:t>virtue, a good way to design, at this time.</a:t>
            </a:r>
            <a:endParaRPr lang="en-US" dirty="0"/>
          </a:p>
        </p:txBody>
      </p:sp>
    </p:spTree>
    <p:extLst>
      <p:ext uri="{BB962C8B-B14F-4D97-AF65-F5344CB8AC3E}">
        <p14:creationId xmlns:p14="http://schemas.microsoft.com/office/powerpoint/2010/main" val="784113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Colliding shapes, unpredictable intersections</a:t>
            </a:r>
            <a:endParaRPr lang="en-US" dirty="0"/>
          </a:p>
        </p:txBody>
      </p:sp>
      <p:pic>
        <p:nvPicPr>
          <p:cNvPr id="4" name="Content Placeholder 3" descr="dzn_Lou-Ruvo-Center-for-Brain-Health-by-Frank-Gehry-2.jpg"/>
          <p:cNvPicPr>
            <a:picLocks noGrp="1" noChangeAspect="1"/>
          </p:cNvPicPr>
          <p:nvPr>
            <p:ph idx="1"/>
          </p:nvPr>
        </p:nvPicPr>
        <p:blipFill>
          <a:blip r:embed="rId2">
            <a:extLst>
              <a:ext uri="{28A0092B-C50C-407E-A947-70E740481C1C}">
                <a14:useLocalDpi xmlns:a14="http://schemas.microsoft.com/office/drawing/2010/main" val="0"/>
              </a:ext>
            </a:extLst>
          </a:blip>
          <a:srcRect l="-711" r="-711"/>
          <a:stretch>
            <a:fillRect/>
          </a:stretch>
        </p:blipFill>
        <p:spPr/>
      </p:pic>
    </p:spTree>
    <p:extLst>
      <p:ext uri="{BB962C8B-B14F-4D97-AF65-F5344CB8AC3E}">
        <p14:creationId xmlns:p14="http://schemas.microsoft.com/office/powerpoint/2010/main" val="307269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Early modern and the industrial age </a:t>
            </a:r>
            <a:br>
              <a:rPr lang="en-US" b="1" dirty="0" smtClean="0"/>
            </a:br>
            <a:r>
              <a:rPr lang="en-US" b="1" dirty="0" smtClean="0"/>
              <a:t>late 1700’s - early 1800’s  </a:t>
            </a:r>
            <a:endParaRPr lang="en-US" b="1" dirty="0"/>
          </a:p>
        </p:txBody>
      </p:sp>
      <p:sp>
        <p:nvSpPr>
          <p:cNvPr id="3" name="Content Placeholder 2"/>
          <p:cNvSpPr>
            <a:spLocks noGrp="1"/>
          </p:cNvSpPr>
          <p:nvPr>
            <p:ph idx="1"/>
          </p:nvPr>
        </p:nvSpPr>
        <p:spPr/>
        <p:txBody>
          <a:bodyPr>
            <a:normAutofit/>
          </a:bodyPr>
          <a:lstStyle/>
          <a:p>
            <a:r>
              <a:rPr lang="en-US" dirty="0" smtClean="0"/>
              <a:t>With dramatic developments </a:t>
            </a:r>
            <a:r>
              <a:rPr lang="en-US" dirty="0"/>
              <a:t>in </a:t>
            </a:r>
            <a:r>
              <a:rPr lang="en-US" dirty="0" smtClean="0"/>
              <a:t>science </a:t>
            </a:r>
            <a:r>
              <a:rPr lang="en-US" dirty="0"/>
              <a:t>and the</a:t>
            </a:r>
            <a:r>
              <a:rPr lang="en-US" dirty="0" smtClean="0"/>
              <a:t> discovery and creation </a:t>
            </a:r>
            <a:r>
              <a:rPr lang="en-US" dirty="0"/>
              <a:t>of new materials and technology, architecture and engineering began to </a:t>
            </a:r>
            <a:r>
              <a:rPr lang="en-US" dirty="0" smtClean="0"/>
              <a:t>separate as disciplines.</a:t>
            </a:r>
          </a:p>
          <a:p>
            <a:endParaRPr lang="en-US" dirty="0" smtClean="0"/>
          </a:p>
          <a:p>
            <a:r>
              <a:rPr lang="en-US" dirty="0" smtClean="0"/>
              <a:t>Architects now </a:t>
            </a:r>
            <a:r>
              <a:rPr lang="en-US" dirty="0"/>
              <a:t>began to concentrate on aesthetics and the </a:t>
            </a:r>
            <a:r>
              <a:rPr lang="en-US" dirty="0" smtClean="0"/>
              <a:t>human experiential aspects of buildings, </a:t>
            </a:r>
            <a:r>
              <a:rPr lang="en-US" dirty="0"/>
              <a:t>often at the expense of </a:t>
            </a:r>
            <a:r>
              <a:rPr lang="en-US" dirty="0" smtClean="0"/>
              <a:t>technical </a:t>
            </a:r>
            <a:r>
              <a:rPr lang="en-US" dirty="0"/>
              <a:t>building </a:t>
            </a:r>
            <a:r>
              <a:rPr lang="en-US" dirty="0" smtClean="0"/>
              <a:t>design issues. </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Crystal Palace, 1851, by Joseph Paxton</a:t>
            </a:r>
            <a:endParaRPr lang="en-US" dirty="0"/>
          </a:p>
        </p:txBody>
      </p:sp>
      <p:pic>
        <p:nvPicPr>
          <p:cNvPr id="4" name="Content Placeholder 3" descr="Crystal Palace.jpg"/>
          <p:cNvPicPr>
            <a:picLocks noGrp="1" noChangeAspect="1"/>
          </p:cNvPicPr>
          <p:nvPr>
            <p:ph idx="1"/>
          </p:nvPr>
        </p:nvPicPr>
        <p:blipFill>
          <a:blip r:embed="rId2">
            <a:extLst>
              <a:ext uri="{28A0092B-C50C-407E-A947-70E740481C1C}">
                <a14:useLocalDpi xmlns:a14="http://schemas.microsoft.com/office/drawing/2010/main" val="0"/>
              </a:ext>
            </a:extLst>
          </a:blip>
          <a:srcRect l="-40567" r="-40567"/>
          <a:stretch>
            <a:fillRect/>
          </a:stretch>
        </p:blipFill>
        <p:spPr/>
      </p:pic>
    </p:spTree>
    <p:extLst>
      <p:ext uri="{BB962C8B-B14F-4D97-AF65-F5344CB8AC3E}">
        <p14:creationId xmlns:p14="http://schemas.microsoft.com/office/powerpoint/2010/main" val="40690461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Early modern and the industrial age </a:t>
            </a:r>
            <a:br>
              <a:rPr lang="en-US" b="1" dirty="0" smtClean="0"/>
            </a:br>
            <a:r>
              <a:rPr lang="en-US" b="1" dirty="0" smtClean="0"/>
              <a:t>late 1700’s - early 1800’s </a:t>
            </a:r>
            <a:endParaRPr lang="en-US" dirty="0"/>
          </a:p>
        </p:txBody>
      </p:sp>
      <p:sp>
        <p:nvSpPr>
          <p:cNvPr id="3" name="Content Placeholder 2"/>
          <p:cNvSpPr>
            <a:spLocks noGrp="1"/>
          </p:cNvSpPr>
          <p:nvPr>
            <p:ph idx="1"/>
          </p:nvPr>
        </p:nvSpPr>
        <p:spPr/>
        <p:txBody>
          <a:bodyPr/>
          <a:lstStyle/>
          <a:p>
            <a:r>
              <a:rPr lang="en-US" dirty="0" smtClean="0"/>
              <a:t>During this time the "gentleman architect” became the typical way architecture was practiced. </a:t>
            </a:r>
          </a:p>
          <a:p>
            <a:endParaRPr lang="en-US" dirty="0" smtClean="0"/>
          </a:p>
          <a:p>
            <a:r>
              <a:rPr lang="en-US" dirty="0" smtClean="0"/>
              <a:t>This was an architect who usually dealt with wealthy clients, primarily on visual qualities usually created by borrowing from historical examples.</a:t>
            </a:r>
          </a:p>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Early modern and the industrial age </a:t>
            </a:r>
            <a:br>
              <a:rPr lang="en-US" b="1" dirty="0" smtClean="0"/>
            </a:br>
            <a:r>
              <a:rPr lang="en-US" b="1" dirty="0" smtClean="0"/>
              <a:t>late 1700’s - early 1800’s </a:t>
            </a:r>
            <a:endParaRPr lang="en-US" dirty="0"/>
          </a:p>
        </p:txBody>
      </p:sp>
      <p:sp>
        <p:nvSpPr>
          <p:cNvPr id="3" name="Content Placeholder 2"/>
          <p:cNvSpPr>
            <a:spLocks noGrp="1"/>
          </p:cNvSpPr>
          <p:nvPr>
            <p:ph idx="1"/>
          </p:nvPr>
        </p:nvSpPr>
        <p:spPr/>
        <p:txBody>
          <a:bodyPr/>
          <a:lstStyle/>
          <a:p>
            <a:r>
              <a:rPr lang="en-US" dirty="0" smtClean="0"/>
              <a:t>At roughly the same time, </a:t>
            </a:r>
            <a:r>
              <a:rPr lang="en-US" dirty="0"/>
              <a:t>the Industrial </a:t>
            </a:r>
            <a:r>
              <a:rPr lang="en-US" dirty="0" smtClean="0"/>
              <a:t>Revolution made it possible for </a:t>
            </a:r>
            <a:r>
              <a:rPr lang="en-US" dirty="0"/>
              <a:t>mass production </a:t>
            </a:r>
            <a:r>
              <a:rPr lang="en-US" dirty="0" smtClean="0"/>
              <a:t>and mass  </a:t>
            </a:r>
            <a:r>
              <a:rPr lang="en-US" dirty="0"/>
              <a:t>consumption</a:t>
            </a:r>
            <a:r>
              <a:rPr lang="en-US" dirty="0" smtClean="0"/>
              <a:t>.</a:t>
            </a:r>
          </a:p>
          <a:p>
            <a:endParaRPr lang="en-US" dirty="0"/>
          </a:p>
          <a:p>
            <a:r>
              <a:rPr lang="en-US" dirty="0" smtClean="0"/>
              <a:t> ‘Aesthetics’  in products and buildings became something </a:t>
            </a:r>
            <a:r>
              <a:rPr lang="en-US" dirty="0"/>
              <a:t>the middle </a:t>
            </a:r>
            <a:r>
              <a:rPr lang="en-US" dirty="0" smtClean="0"/>
              <a:t>class could now think about in their own home environments </a:t>
            </a:r>
            <a:r>
              <a:rPr lang="en-US" dirty="0"/>
              <a:t>as ornamented products,</a:t>
            </a:r>
            <a:r>
              <a:rPr lang="en-US" dirty="0" smtClean="0"/>
              <a:t> formerly expensive, became </a:t>
            </a:r>
            <a:r>
              <a:rPr lang="en-US" dirty="0"/>
              <a:t>cheaper</a:t>
            </a:r>
            <a:r>
              <a:rPr lang="en-US" dirty="0" smtClean="0"/>
              <a:t> because of </a:t>
            </a:r>
            <a:r>
              <a:rPr lang="en-US" dirty="0"/>
              <a:t>machine production.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Industrial Revolution created a new kind of work place; the factory. </a:t>
            </a:r>
            <a:endParaRPr lang="en-US" dirty="0"/>
          </a:p>
        </p:txBody>
      </p:sp>
      <p:pic>
        <p:nvPicPr>
          <p:cNvPr id="4" name="Content Placeholder 3" descr="springworleg03.jpg"/>
          <p:cNvPicPr>
            <a:picLocks noGrp="1" noChangeAspect="1"/>
          </p:cNvPicPr>
          <p:nvPr>
            <p:ph idx="1"/>
          </p:nvPr>
        </p:nvPicPr>
        <p:blipFill>
          <a:blip r:embed="rId2">
            <a:extLst>
              <a:ext uri="{28A0092B-C50C-407E-A947-70E740481C1C}">
                <a14:useLocalDpi xmlns:a14="http://schemas.microsoft.com/office/drawing/2010/main" val="0"/>
              </a:ext>
            </a:extLst>
          </a:blip>
          <a:srcRect l="-16550" r="-16550"/>
          <a:stretch>
            <a:fillRect/>
          </a:stretch>
        </p:blipFill>
        <p:spPr/>
      </p:pic>
    </p:spTree>
    <p:extLst>
      <p:ext uri="{BB962C8B-B14F-4D97-AF65-F5344CB8AC3E}">
        <p14:creationId xmlns:p14="http://schemas.microsoft.com/office/powerpoint/2010/main" val="23149342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orkers-punching-buttons--001.jpg"/>
          <p:cNvPicPr>
            <a:picLocks noGrp="1" noChangeAspect="1"/>
          </p:cNvPicPr>
          <p:nvPr>
            <p:ph idx="1"/>
          </p:nvPr>
        </p:nvPicPr>
        <p:blipFill>
          <a:blip r:embed="rId2">
            <a:extLst>
              <a:ext uri="{28A0092B-C50C-407E-A947-70E740481C1C}">
                <a14:useLocalDpi xmlns:a14="http://schemas.microsoft.com/office/drawing/2010/main" val="0"/>
              </a:ext>
            </a:extLst>
          </a:blip>
          <a:srcRect l="-4549" r="-4549"/>
          <a:stretch>
            <a:fillRect/>
          </a:stretch>
        </p:blipFill>
        <p:spPr/>
      </p:pic>
    </p:spTree>
    <p:extLst>
      <p:ext uri="{BB962C8B-B14F-4D97-AF65-F5344CB8AC3E}">
        <p14:creationId xmlns:p14="http://schemas.microsoft.com/office/powerpoint/2010/main" val="9385628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Arial"/>
                <a:cs typeface="Arial"/>
              </a:rPr>
              <a:t>‘Function’ and Louis Sullivan</a:t>
            </a:r>
            <a:endParaRPr lang="en-US" sz="2800" dirty="0">
              <a:latin typeface="Arial"/>
              <a:cs typeface="Arial"/>
            </a:endParaRPr>
          </a:p>
        </p:txBody>
      </p:sp>
      <p:sp>
        <p:nvSpPr>
          <p:cNvPr id="3" name="Content Placeholder 2"/>
          <p:cNvSpPr>
            <a:spLocks noGrp="1"/>
          </p:cNvSpPr>
          <p:nvPr>
            <p:ph idx="1"/>
          </p:nvPr>
        </p:nvSpPr>
        <p:spPr/>
        <p:txBody>
          <a:bodyPr>
            <a:normAutofit lnSpcReduction="10000"/>
          </a:bodyPr>
          <a:lstStyle/>
          <a:p>
            <a:pPr>
              <a:buNone/>
            </a:pPr>
            <a:r>
              <a:rPr lang="en-US" sz="2400" dirty="0"/>
              <a:t>	</a:t>
            </a:r>
            <a:r>
              <a:rPr lang="en-US" sz="2400" dirty="0" smtClean="0">
                <a:solidFill>
                  <a:srgbClr val="FF0000"/>
                </a:solidFill>
              </a:rPr>
              <a:t>Louis </a:t>
            </a:r>
            <a:r>
              <a:rPr lang="en-US" sz="2400" dirty="0">
                <a:solidFill>
                  <a:srgbClr val="FF0000"/>
                </a:solidFill>
              </a:rPr>
              <a:t>Sullivan,</a:t>
            </a:r>
            <a:r>
              <a:rPr lang="en-US" sz="2400" dirty="0" smtClean="0">
                <a:solidFill>
                  <a:srgbClr val="FF0000"/>
                </a:solidFill>
              </a:rPr>
              <a:t> the American architect who designed the first sky scrapers, in the late 1800’s, stated: </a:t>
            </a:r>
          </a:p>
          <a:p>
            <a:pPr>
              <a:buNone/>
            </a:pPr>
            <a:r>
              <a:rPr lang="en-US" dirty="0">
                <a:solidFill>
                  <a:srgbClr val="FF0000"/>
                </a:solidFill>
              </a:rPr>
              <a:t>	</a:t>
            </a:r>
            <a:r>
              <a:rPr lang="en-US" dirty="0" smtClean="0">
                <a:solidFill>
                  <a:srgbClr val="FF0000"/>
                </a:solidFill>
              </a:rPr>
              <a:t>					</a:t>
            </a:r>
            <a:r>
              <a:rPr lang="en-US" sz="2400" dirty="0" smtClean="0">
                <a:solidFill>
                  <a:srgbClr val="FF0000"/>
                </a:solidFill>
              </a:rPr>
              <a:t>"</a:t>
            </a:r>
            <a:r>
              <a:rPr lang="en-US" sz="2400" dirty="0">
                <a:solidFill>
                  <a:srgbClr val="FF0000"/>
                </a:solidFill>
              </a:rPr>
              <a:t>Form follows function"</a:t>
            </a:r>
            <a:r>
              <a:rPr lang="en-US" sz="2400" dirty="0" smtClean="0">
                <a:solidFill>
                  <a:srgbClr val="FF0000"/>
                </a:solidFill>
              </a:rPr>
              <a:t>.</a:t>
            </a:r>
          </a:p>
          <a:p>
            <a:pPr>
              <a:buNone/>
            </a:pPr>
            <a:endParaRPr lang="en-US" sz="2400" dirty="0" smtClean="0"/>
          </a:p>
          <a:p>
            <a:pPr>
              <a:buNone/>
            </a:pPr>
            <a:r>
              <a:rPr lang="en-US" sz="2400" dirty="0" smtClean="0"/>
              <a:t>	This way of looking at architecture put "</a:t>
            </a:r>
            <a:r>
              <a:rPr lang="en-US" sz="2400" dirty="0"/>
              <a:t>function" in place of Vitruvius' "utility".</a:t>
            </a:r>
            <a:r>
              <a:rPr lang="en-US" sz="2400" dirty="0" smtClean="0"/>
              <a:t> </a:t>
            </a:r>
          </a:p>
          <a:p>
            <a:pPr>
              <a:buNone/>
            </a:pPr>
            <a:endParaRPr lang="en-US" sz="2400" dirty="0" smtClean="0"/>
          </a:p>
          <a:p>
            <a:pPr>
              <a:buNone/>
            </a:pPr>
            <a:r>
              <a:rPr lang="en-US" sz="2400" dirty="0"/>
              <a:t>	</a:t>
            </a:r>
            <a:r>
              <a:rPr lang="en-US" sz="2400" dirty="0" smtClean="0"/>
              <a:t>"Function” became a widely accepted, all encompassing characteristic of architecture, in which </a:t>
            </a:r>
            <a:r>
              <a:rPr lang="en-US" sz="2400" dirty="0"/>
              <a:t>the use, perception and enjoyment of a building,</a:t>
            </a:r>
            <a:r>
              <a:rPr lang="en-US" sz="2400" dirty="0" smtClean="0"/>
              <a:t> both practical and aesthetic</a:t>
            </a:r>
            <a:r>
              <a:rPr lang="en-US" sz="2400" dirty="0"/>
              <a:t>, psychological and </a:t>
            </a:r>
            <a:r>
              <a:rPr lang="en-US" sz="2400" dirty="0" smtClean="0"/>
              <a:t>cultural depended upon meeting ‘function.’</a:t>
            </a:r>
            <a:endParaRPr lang="en-US" sz="2400" dirty="0">
              <a:latin typeface="Arial"/>
              <a:cs typeface="Arial"/>
            </a:endParaRPr>
          </a:p>
        </p:txBody>
      </p:sp>
    </p:spTree>
    <p:extLst>
      <p:ext uri="{BB962C8B-B14F-4D97-AF65-F5344CB8AC3E}">
        <p14:creationId xmlns:p14="http://schemas.microsoft.com/office/powerpoint/2010/main" val="2374900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Louis Sullivan, the Guaranty building, 1896, Buffalo, NY,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1600200"/>
            <a:ext cx="3724315" cy="5308600"/>
          </a:xfrm>
          <a:prstGeom prst="rect">
            <a:avLst/>
          </a:prstGeom>
        </p:spPr>
      </p:pic>
      <p:pic>
        <p:nvPicPr>
          <p:cNvPr id="5" name="Picture 4"/>
          <p:cNvPicPr>
            <a:picLocks noChangeAspect="1"/>
          </p:cNvPicPr>
          <p:nvPr/>
        </p:nvPicPr>
        <p:blipFill>
          <a:blip r:embed="rId3"/>
          <a:stretch>
            <a:fillRect/>
          </a:stretch>
        </p:blipFill>
        <p:spPr>
          <a:xfrm>
            <a:off x="4372015" y="1600200"/>
            <a:ext cx="4314785" cy="3640599"/>
          </a:xfrm>
          <a:prstGeom prst="rect">
            <a:avLst/>
          </a:prstGeom>
        </p:spPr>
      </p:pic>
    </p:spTree>
    <p:extLst>
      <p:ext uri="{BB962C8B-B14F-4D97-AF65-F5344CB8AC3E}">
        <p14:creationId xmlns:p14="http://schemas.microsoft.com/office/powerpoint/2010/main" val="12056334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Lobby of the Guaranty building, and terra cotta detail panels.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1600200"/>
            <a:ext cx="3086100" cy="4567428"/>
          </a:xfrm>
          <a:prstGeom prst="rect">
            <a:avLst/>
          </a:prstGeom>
        </p:spPr>
      </p:pic>
      <p:pic>
        <p:nvPicPr>
          <p:cNvPr id="5" name="Picture 4"/>
          <p:cNvPicPr>
            <a:picLocks noChangeAspect="1"/>
          </p:cNvPicPr>
          <p:nvPr/>
        </p:nvPicPr>
        <p:blipFill>
          <a:blip r:embed="rId3"/>
          <a:stretch>
            <a:fillRect/>
          </a:stretch>
        </p:blipFill>
        <p:spPr>
          <a:xfrm>
            <a:off x="5575300" y="1600200"/>
            <a:ext cx="3111500" cy="4605020"/>
          </a:xfrm>
          <a:prstGeom prst="rect">
            <a:avLst/>
          </a:prstGeom>
        </p:spPr>
      </p:pic>
    </p:spTree>
    <p:extLst>
      <p:ext uri="{BB962C8B-B14F-4D97-AF65-F5344CB8AC3E}">
        <p14:creationId xmlns:p14="http://schemas.microsoft.com/office/powerpoint/2010/main" val="2667640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Description of terra cotta</a:t>
            </a:r>
            <a:br>
              <a:rPr lang="en-US" dirty="0" smtClean="0"/>
            </a:br>
            <a:r>
              <a:rPr lang="en-US" sz="2400" dirty="0" smtClean="0"/>
              <a:t>used on the Guaranty </a:t>
            </a:r>
            <a:r>
              <a:rPr lang="en-US" sz="2400" dirty="0"/>
              <a:t>building</a:t>
            </a:r>
          </a:p>
        </p:txBody>
      </p:sp>
      <p:sp>
        <p:nvSpPr>
          <p:cNvPr id="3" name="Content Placeholder 2"/>
          <p:cNvSpPr>
            <a:spLocks noGrp="1"/>
          </p:cNvSpPr>
          <p:nvPr>
            <p:ph idx="1"/>
          </p:nvPr>
        </p:nvSpPr>
        <p:spPr/>
        <p:txBody>
          <a:bodyPr/>
          <a:lstStyle/>
          <a:p>
            <a:r>
              <a:rPr lang="en-US" dirty="0" smtClean="0"/>
              <a:t>Terra cotta (Italian for “baked earth”) is a building material that uses clay to form durable fireproof tiles.</a:t>
            </a:r>
          </a:p>
          <a:p>
            <a:r>
              <a:rPr lang="en-US" dirty="0" smtClean="0"/>
              <a:t>It can be formed into very intricate designs. </a:t>
            </a:r>
          </a:p>
          <a:p>
            <a:r>
              <a:rPr lang="en-US" dirty="0" smtClean="0"/>
              <a:t>Once fired at high temperatures, like a clay flowerpot or ceramic dinner plate, terra cotta gives the look and feel of stone, but is comparatively lightweight and inexpensive.</a:t>
            </a:r>
          </a:p>
          <a:p>
            <a:r>
              <a:rPr lang="en-US" dirty="0" smtClean="0"/>
              <a:t>Terra cotta was a favorite material of Louis Sullivan and other late 19th-century architects, both for ornament and as a fire retardant. </a:t>
            </a:r>
            <a:endParaRPr lang="en-US" dirty="0"/>
          </a:p>
        </p:txBody>
      </p:sp>
    </p:spTree>
    <p:extLst>
      <p:ext uri="{BB962C8B-B14F-4D97-AF65-F5344CB8AC3E}">
        <p14:creationId xmlns:p14="http://schemas.microsoft.com/office/powerpoint/2010/main" val="3525531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zn_Lou-Ruvo-Center-for-Brain-Health-by-Frank-Gehry-4.jpg"/>
          <p:cNvPicPr>
            <a:picLocks noGrp="1" noChangeAspect="1"/>
          </p:cNvPicPr>
          <p:nvPr>
            <p:ph idx="1"/>
          </p:nvPr>
        </p:nvPicPr>
        <p:blipFill>
          <a:blip r:embed="rId2">
            <a:extLst>
              <a:ext uri="{28A0092B-C50C-407E-A947-70E740481C1C}">
                <a14:useLocalDpi xmlns:a14="http://schemas.microsoft.com/office/drawing/2010/main" val="0"/>
              </a:ext>
            </a:extLst>
          </a:blip>
          <a:srcRect l="-77282" r="-77282"/>
          <a:stretch>
            <a:fillRect/>
          </a:stretch>
        </p:blipFill>
        <p:spPr>
          <a:xfrm>
            <a:off x="-2006600" y="1600200"/>
            <a:ext cx="8849056" cy="4866640"/>
          </a:xfrm>
        </p:spPr>
      </p:pic>
      <p:pic>
        <p:nvPicPr>
          <p:cNvPr id="5" name="Picture 4" descr="dzn_Lou-Ruvo-Center-for-Brain-Health-by-Frank-Gehry-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629" y="1600200"/>
            <a:ext cx="3476171" cy="4866640"/>
          </a:xfrm>
          <a:prstGeom prst="rect">
            <a:avLst/>
          </a:prstGeom>
        </p:spPr>
      </p:pic>
    </p:spTree>
    <p:extLst>
      <p:ext uri="{BB962C8B-B14F-4D97-AF65-F5344CB8AC3E}">
        <p14:creationId xmlns:p14="http://schemas.microsoft.com/office/powerpoint/2010/main" val="16388843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Louis H. Sullivan was probably the most important American architect of the 19th century and is still considered the “Father of the Skyscraper.”</a:t>
            </a:r>
            <a:endParaRPr lang="en-US" dirty="0">
              <a:solidFill>
                <a:srgbClr val="0000FF"/>
              </a:solidFill>
            </a:endParaRPr>
          </a:p>
        </p:txBody>
      </p:sp>
      <p:sp>
        <p:nvSpPr>
          <p:cNvPr id="3" name="Content Placeholder 2"/>
          <p:cNvSpPr>
            <a:spLocks noGrp="1"/>
          </p:cNvSpPr>
          <p:nvPr>
            <p:ph idx="1"/>
          </p:nvPr>
        </p:nvSpPr>
        <p:spPr/>
        <p:txBody>
          <a:bodyPr/>
          <a:lstStyle/>
          <a:p>
            <a:r>
              <a:rPr lang="en-US" dirty="0" smtClean="0"/>
              <a:t>Sullivan wanted a bold architectural style for the new building type, the skyscraper.</a:t>
            </a:r>
          </a:p>
          <a:p>
            <a:endParaRPr lang="en-US" dirty="0" smtClean="0"/>
          </a:p>
          <a:p>
            <a:r>
              <a:rPr lang="en-US" dirty="0" smtClean="0"/>
              <a:t>He wanted this building to express the confidence and prosperity of the United States at the end of the 19th century. </a:t>
            </a:r>
          </a:p>
          <a:p>
            <a:endParaRPr lang="en-US" dirty="0" smtClean="0"/>
          </a:p>
          <a:p>
            <a:r>
              <a:rPr lang="en-US" dirty="0" smtClean="0"/>
              <a:t>He rejected traditional designs and celebrated the skyscraper’s verticality.</a:t>
            </a:r>
          </a:p>
          <a:p>
            <a:r>
              <a:rPr lang="en-US" dirty="0" smtClean="0"/>
              <a:t>The Guaranty building incorporates a steel structure beneath the masonry exterior. </a:t>
            </a:r>
            <a:endParaRPr lang="en-US" dirty="0"/>
          </a:p>
        </p:txBody>
      </p:sp>
    </p:spTree>
    <p:extLst>
      <p:ext uri="{BB962C8B-B14F-4D97-AF65-F5344CB8AC3E}">
        <p14:creationId xmlns:p14="http://schemas.microsoft.com/office/powerpoint/2010/main" val="2308662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Arial"/>
                <a:cs typeface="Arial"/>
              </a:rPr>
              <a:t>Early 20</a:t>
            </a:r>
            <a:r>
              <a:rPr lang="en-US" sz="2800" b="1" baseline="30000" dirty="0" smtClean="0">
                <a:latin typeface="Arial"/>
                <a:cs typeface="Arial"/>
              </a:rPr>
              <a:t>th</a:t>
            </a:r>
            <a:r>
              <a:rPr lang="en-US" sz="2800" b="1" dirty="0" smtClean="0">
                <a:latin typeface="Arial"/>
                <a:cs typeface="Arial"/>
              </a:rPr>
              <a:t> century</a:t>
            </a:r>
            <a:endParaRPr lang="en-US" sz="2800" b="1" dirty="0">
              <a:latin typeface="Arial"/>
              <a:cs typeface="Arial"/>
            </a:endParaRPr>
          </a:p>
        </p:txBody>
      </p:sp>
      <p:sp>
        <p:nvSpPr>
          <p:cNvPr id="3" name="Content Placeholder 2"/>
          <p:cNvSpPr>
            <a:spLocks noGrp="1"/>
          </p:cNvSpPr>
          <p:nvPr>
            <p:ph idx="1"/>
          </p:nvPr>
        </p:nvSpPr>
        <p:spPr/>
        <p:txBody>
          <a:bodyPr>
            <a:normAutofit/>
          </a:bodyPr>
          <a:lstStyle/>
          <a:p>
            <a:r>
              <a:rPr lang="en-US" sz="2400" dirty="0" smtClean="0"/>
              <a:t>What is the difference between </a:t>
            </a:r>
            <a:r>
              <a:rPr lang="en-US" sz="2400" dirty="0"/>
              <a:t>"architecture" and mere "</a:t>
            </a:r>
            <a:r>
              <a:rPr lang="en-US" sz="2400" dirty="0" smtClean="0"/>
              <a:t>construction”?</a:t>
            </a:r>
          </a:p>
          <a:p>
            <a:endParaRPr lang="en-US" sz="2400" dirty="0" smtClean="0"/>
          </a:p>
          <a:p>
            <a:r>
              <a:rPr lang="en-US" sz="2400" dirty="0" smtClean="0"/>
              <a:t>The </a:t>
            </a:r>
            <a:r>
              <a:rPr lang="en-US" sz="2400" dirty="0"/>
              <a:t>architect Le Corbusier wrote:</a:t>
            </a:r>
            <a:r>
              <a:rPr lang="en-US" sz="2400" dirty="0" smtClean="0"/>
              <a:t> </a:t>
            </a:r>
          </a:p>
          <a:p>
            <a:pPr marL="0" indent="0">
              <a:buNone/>
            </a:pPr>
            <a:r>
              <a:rPr lang="en-US" sz="2400" dirty="0" smtClean="0"/>
              <a:t>	"</a:t>
            </a:r>
            <a:r>
              <a:rPr lang="en-US" sz="2400" dirty="0"/>
              <a:t>You employ stone, wood, and concrete, and with these </a:t>
            </a:r>
            <a:r>
              <a:rPr lang="en-US" sz="2400" dirty="0" smtClean="0"/>
              <a:t>	materials </a:t>
            </a:r>
            <a:r>
              <a:rPr lang="en-US" sz="2400" dirty="0"/>
              <a:t>you build houses and palaces: that is </a:t>
            </a:r>
            <a:r>
              <a:rPr lang="en-US" sz="2400" dirty="0" smtClean="0"/>
              <a:t>	construction</a:t>
            </a:r>
            <a:r>
              <a:rPr lang="en-US" sz="2400" dirty="0"/>
              <a:t>. Ingenuity is at work. </a:t>
            </a:r>
            <a:endParaRPr lang="en-US" sz="2400" dirty="0" smtClean="0"/>
          </a:p>
          <a:p>
            <a:pPr marL="0" indent="0">
              <a:buNone/>
            </a:pPr>
            <a:r>
              <a:rPr lang="en-US" sz="2400" dirty="0" smtClean="0"/>
              <a:t>	But </a:t>
            </a:r>
            <a:r>
              <a:rPr lang="en-US" sz="2400" dirty="0"/>
              <a:t>suddenly you touch my heart, you do me good. I am </a:t>
            </a:r>
            <a:r>
              <a:rPr lang="en-US" sz="2400" dirty="0" smtClean="0"/>
              <a:t>	happy </a:t>
            </a:r>
            <a:r>
              <a:rPr lang="en-US" sz="2400" dirty="0"/>
              <a:t>and I say: This is beautiful. </a:t>
            </a:r>
            <a:endParaRPr lang="en-US" sz="2400" dirty="0" smtClean="0"/>
          </a:p>
          <a:p>
            <a:pPr marL="0" indent="0">
              <a:buNone/>
            </a:pPr>
            <a:r>
              <a:rPr lang="en-US" sz="2400" dirty="0" smtClean="0"/>
              <a:t>	That </a:t>
            </a:r>
            <a:r>
              <a:rPr lang="en-US" sz="2400" dirty="0"/>
              <a:t>is </a:t>
            </a:r>
            <a:r>
              <a:rPr lang="en-US" sz="2400" dirty="0" smtClean="0"/>
              <a:t>Architecture”.</a:t>
            </a:r>
          </a:p>
          <a:p>
            <a:endParaRPr lang="en-US" sz="2400" dirty="0" smtClean="0">
              <a:latin typeface="Arial"/>
              <a:cs typeface="Arial"/>
            </a:endParaRPr>
          </a:p>
        </p:txBody>
      </p:sp>
    </p:spTree>
    <p:extLst>
      <p:ext uri="{BB962C8B-B14F-4D97-AF65-F5344CB8AC3E}">
        <p14:creationId xmlns:p14="http://schemas.microsoft.com/office/powerpoint/2010/main" val="35674142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Early 20</a:t>
            </a:r>
            <a:r>
              <a:rPr lang="en-US" b="1" baseline="30000" dirty="0"/>
              <a:t>th</a:t>
            </a:r>
            <a:r>
              <a:rPr lang="en-US" b="1" dirty="0"/>
              <a:t> century</a:t>
            </a:r>
            <a:endParaRPr lang="en-US" dirty="0"/>
          </a:p>
        </p:txBody>
      </p:sp>
      <p:sp>
        <p:nvSpPr>
          <p:cNvPr id="3" name="Content Placeholder 2"/>
          <p:cNvSpPr>
            <a:spLocks noGrp="1"/>
          </p:cNvSpPr>
          <p:nvPr>
            <p:ph idx="1"/>
          </p:nvPr>
        </p:nvSpPr>
        <p:spPr/>
        <p:txBody>
          <a:bodyPr/>
          <a:lstStyle/>
          <a:p>
            <a:r>
              <a:rPr lang="en-US" dirty="0"/>
              <a:t>On the other hand Ludwig </a:t>
            </a:r>
            <a:r>
              <a:rPr lang="en-US" dirty="0" err="1"/>
              <a:t>Mies</a:t>
            </a:r>
            <a:r>
              <a:rPr lang="en-US" dirty="0"/>
              <a:t> van der </a:t>
            </a:r>
            <a:r>
              <a:rPr lang="en-US" dirty="0" err="1"/>
              <a:t>Rohe</a:t>
            </a:r>
            <a:r>
              <a:rPr lang="en-US" dirty="0"/>
              <a:t> said that architecture begins </a:t>
            </a:r>
            <a:endParaRPr lang="en-US" dirty="0" smtClean="0"/>
          </a:p>
          <a:p>
            <a:pPr marL="0" indent="0">
              <a:buNone/>
            </a:pPr>
            <a:r>
              <a:rPr lang="en-US" dirty="0"/>
              <a:t>	</a:t>
            </a:r>
            <a:r>
              <a:rPr lang="en-US" dirty="0" smtClean="0"/>
              <a:t>"</a:t>
            </a:r>
            <a:r>
              <a:rPr lang="en-US" dirty="0"/>
              <a:t>when 2 bricks are put together."</a:t>
            </a:r>
          </a:p>
          <a:p>
            <a:pPr marL="0" indent="0">
              <a:buNone/>
            </a:pPr>
            <a:endParaRPr lang="en-US" dirty="0"/>
          </a:p>
        </p:txBody>
      </p:sp>
    </p:spTree>
    <p:extLst>
      <p:ext uri="{BB962C8B-B14F-4D97-AF65-F5344CB8AC3E}">
        <p14:creationId xmlns:p14="http://schemas.microsoft.com/office/powerpoint/2010/main" val="9785984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74638"/>
            <a:ext cx="8229600" cy="1143000"/>
          </a:xfrm>
        </p:spPr>
        <p:txBody>
          <a:bodyPr>
            <a:normAutofit fontScale="90000"/>
          </a:bodyPr>
          <a:lstStyle/>
          <a:p>
            <a:r>
              <a:rPr lang="en-US" dirty="0" smtClean="0"/>
              <a:t>Mere construction is not sufficient to make ‘architecture’, or perhaps we should say ‘good architecture.’ </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57200" y="1600200"/>
            <a:ext cx="3810000" cy="2552700"/>
          </a:xfrm>
          <a:prstGeom prst="rect">
            <a:avLst/>
          </a:prstGeom>
        </p:spPr>
      </p:pic>
      <p:pic>
        <p:nvPicPr>
          <p:cNvPr id="5" name="Picture 4"/>
          <p:cNvPicPr>
            <a:picLocks noChangeAspect="1"/>
          </p:cNvPicPr>
          <p:nvPr/>
        </p:nvPicPr>
        <p:blipFill>
          <a:blip r:embed="rId3"/>
          <a:stretch>
            <a:fillRect/>
          </a:stretch>
        </p:blipFill>
        <p:spPr>
          <a:xfrm>
            <a:off x="4533900" y="1417638"/>
            <a:ext cx="4152900" cy="2814200"/>
          </a:xfrm>
          <a:prstGeom prst="rect">
            <a:avLst/>
          </a:prstGeom>
        </p:spPr>
      </p:pic>
      <p:pic>
        <p:nvPicPr>
          <p:cNvPr id="6" name="Picture 5"/>
          <p:cNvPicPr>
            <a:picLocks noChangeAspect="1"/>
          </p:cNvPicPr>
          <p:nvPr/>
        </p:nvPicPr>
        <p:blipFill>
          <a:blip r:embed="rId4"/>
          <a:stretch>
            <a:fillRect/>
          </a:stretch>
        </p:blipFill>
        <p:spPr>
          <a:xfrm>
            <a:off x="457200" y="4393387"/>
            <a:ext cx="3949700" cy="2464613"/>
          </a:xfrm>
          <a:prstGeom prst="rect">
            <a:avLst/>
          </a:prstGeom>
        </p:spPr>
      </p:pic>
      <p:pic>
        <p:nvPicPr>
          <p:cNvPr id="7" name="Picture 6"/>
          <p:cNvPicPr>
            <a:picLocks noChangeAspect="1"/>
          </p:cNvPicPr>
          <p:nvPr/>
        </p:nvPicPr>
        <p:blipFill>
          <a:blip r:embed="rId5"/>
          <a:stretch>
            <a:fillRect/>
          </a:stretch>
        </p:blipFill>
        <p:spPr>
          <a:xfrm>
            <a:off x="4679950" y="4462325"/>
            <a:ext cx="4006850" cy="2395675"/>
          </a:xfrm>
          <a:prstGeom prst="rect">
            <a:avLst/>
          </a:prstGeom>
        </p:spPr>
      </p:pic>
    </p:spTree>
    <p:extLst>
      <p:ext uri="{BB962C8B-B14F-4D97-AF65-F5344CB8AC3E}">
        <p14:creationId xmlns:p14="http://schemas.microsoft.com/office/powerpoint/2010/main" val="15902841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Mere construction is not sufficient to make ‘architecture’, and certainly not ‘good architecture.’</a:t>
            </a:r>
            <a:endParaRPr lang="en-US" dirty="0"/>
          </a:p>
        </p:txBody>
      </p:sp>
      <p:sp>
        <p:nvSpPr>
          <p:cNvPr id="3" name="Content Placeholder 2"/>
          <p:cNvSpPr>
            <a:spLocks noGrp="1"/>
          </p:cNvSpPr>
          <p:nvPr>
            <p:ph idx="1"/>
          </p:nvPr>
        </p:nvSpPr>
        <p:spPr/>
        <p:txBody>
          <a:bodyPr/>
          <a:lstStyle/>
          <a:p>
            <a:r>
              <a:rPr lang="en-US" dirty="0" smtClean="0"/>
              <a:t>These buildings are houses: they are not architecture and are not ‘designed’ in any meaningful sense.  </a:t>
            </a:r>
          </a:p>
          <a:p>
            <a:endParaRPr lang="en-US" dirty="0" smtClean="0"/>
          </a:p>
          <a:p>
            <a:r>
              <a:rPr lang="en-US" dirty="0" smtClean="0"/>
              <a:t>Built to shelter, and provide a home.  </a:t>
            </a:r>
          </a:p>
          <a:p>
            <a:endParaRPr lang="en-US" dirty="0" smtClean="0"/>
          </a:p>
          <a:p>
            <a:r>
              <a:rPr lang="en-US" dirty="0" smtClean="0"/>
              <a:t>These are not based upon ideas, and are not intended to communicate ideas, or expressions of architectural exploration. </a:t>
            </a:r>
          </a:p>
          <a:p>
            <a:r>
              <a:rPr lang="en-US" dirty="0" smtClean="0"/>
              <a:t>They are not expressions of any particular architect/designer, or office</a:t>
            </a:r>
            <a:r>
              <a:rPr lang="en-US" dirty="0"/>
              <a:t> </a:t>
            </a:r>
            <a:r>
              <a:rPr lang="en-US" dirty="0" smtClean="0"/>
              <a:t>and they are not designed for any particular person.  </a:t>
            </a:r>
            <a:endParaRPr lang="en-US" dirty="0"/>
          </a:p>
        </p:txBody>
      </p:sp>
    </p:spTree>
    <p:extLst>
      <p:ext uri="{BB962C8B-B14F-4D97-AF65-F5344CB8AC3E}">
        <p14:creationId xmlns:p14="http://schemas.microsoft.com/office/powerpoint/2010/main" val="24267853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These houses are, on the other hand, useful, sheltering, and can certainly become sites for the creation of good and interesting lives. </a:t>
            </a:r>
          </a:p>
          <a:p>
            <a:endParaRPr lang="en-US" dirty="0"/>
          </a:p>
          <a:p>
            <a:r>
              <a:rPr lang="en-US" dirty="0" smtClean="0"/>
              <a:t>Architecture requires a synthesis of form, material, functionality, and technology.</a:t>
            </a:r>
          </a:p>
          <a:p>
            <a:r>
              <a:rPr lang="en-US" dirty="0" smtClean="0"/>
              <a:t>Inherent in these is the need for ‘idea’ content, for a ‘creative’ interpretation of the setting, and the use of the building.  </a:t>
            </a:r>
          </a:p>
        </p:txBody>
      </p:sp>
    </p:spTree>
    <p:extLst>
      <p:ext uri="{BB962C8B-B14F-4D97-AF65-F5344CB8AC3E}">
        <p14:creationId xmlns:p14="http://schemas.microsoft.com/office/powerpoint/2010/main" val="32820822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is not necessarily well constructed</a:t>
            </a:r>
            <a:br>
              <a:rPr lang="en-US" dirty="0" smtClean="0"/>
            </a:br>
            <a:r>
              <a:rPr lang="en-US" sz="1800" dirty="0" smtClean="0"/>
              <a:t>(leaking roofs and sagging cantilevers do happen)</a:t>
            </a:r>
            <a:endParaRPr lang="en-US" sz="1800"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90700" y="1600200"/>
            <a:ext cx="5562600" cy="4956674"/>
          </a:xfrm>
          <a:prstGeom prst="rect">
            <a:avLst/>
          </a:prstGeom>
        </p:spPr>
      </p:pic>
    </p:spTree>
    <p:extLst>
      <p:ext uri="{BB962C8B-B14F-4D97-AF65-F5344CB8AC3E}">
        <p14:creationId xmlns:p14="http://schemas.microsoft.com/office/powerpoint/2010/main" val="39386942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Early 20</a:t>
            </a:r>
            <a:r>
              <a:rPr lang="en-US" b="1" baseline="30000" dirty="0" smtClean="0"/>
              <a:t>th</a:t>
            </a:r>
            <a:r>
              <a:rPr lang="en-US" b="1" dirty="0" smtClean="0"/>
              <a:t> Century</a:t>
            </a:r>
            <a:endParaRPr lang="en-US" b="1" dirty="0"/>
          </a:p>
        </p:txBody>
      </p:sp>
      <p:sp>
        <p:nvSpPr>
          <p:cNvPr id="3" name="Content Placeholder 2"/>
          <p:cNvSpPr>
            <a:spLocks noGrp="1"/>
          </p:cNvSpPr>
          <p:nvPr>
            <p:ph idx="1"/>
          </p:nvPr>
        </p:nvSpPr>
        <p:spPr/>
        <p:txBody>
          <a:bodyPr>
            <a:normAutofit lnSpcReduction="10000"/>
          </a:bodyPr>
          <a:lstStyle/>
          <a:p>
            <a:r>
              <a:rPr lang="en-US" dirty="0"/>
              <a:t>Around the turn of the 20th century,</a:t>
            </a:r>
            <a:r>
              <a:rPr lang="en-US" dirty="0" smtClean="0"/>
              <a:t> there was a growing rejection of </a:t>
            </a:r>
            <a:r>
              <a:rPr lang="en-US" dirty="0"/>
              <a:t>revivalist architecture and elaborate </a:t>
            </a:r>
            <a:r>
              <a:rPr lang="en-US" dirty="0" smtClean="0"/>
              <a:t>decoration.</a:t>
            </a:r>
          </a:p>
          <a:p>
            <a:endParaRPr lang="en-US" dirty="0" smtClean="0"/>
          </a:p>
          <a:p>
            <a:r>
              <a:rPr lang="en-US" dirty="0" smtClean="0"/>
              <a:t>This rejection influenced </a:t>
            </a:r>
            <a:r>
              <a:rPr lang="en-US" dirty="0"/>
              <a:t>new</a:t>
            </a:r>
            <a:r>
              <a:rPr lang="en-US" dirty="0" smtClean="0"/>
              <a:t> ideas </a:t>
            </a:r>
            <a:r>
              <a:rPr lang="en-US" dirty="0"/>
              <a:t>that served </a:t>
            </a:r>
            <a:r>
              <a:rPr lang="en-US" dirty="0" smtClean="0"/>
              <a:t>as early expressions that would in a short time  become </a:t>
            </a:r>
            <a:r>
              <a:rPr lang="en-US" dirty="0"/>
              <a:t>Modern Architecture.</a:t>
            </a:r>
            <a:r>
              <a:rPr lang="en-US" dirty="0" smtClean="0"/>
              <a:t> </a:t>
            </a:r>
          </a:p>
          <a:p>
            <a:endParaRPr lang="en-US" dirty="0" smtClean="0"/>
          </a:p>
          <a:p>
            <a:r>
              <a:rPr lang="en-US" dirty="0" smtClean="0"/>
              <a:t>For example, </a:t>
            </a:r>
            <a:r>
              <a:rPr lang="en-US" dirty="0"/>
              <a:t>the Deutscher Werkbund, formed in 1907 to produce better quality machine made objects. </a:t>
            </a:r>
            <a:r>
              <a:rPr lang="en-US" dirty="0" smtClean="0"/>
              <a:t>This is often noted as the beginning </a:t>
            </a:r>
            <a:r>
              <a:rPr lang="en-US" dirty="0"/>
              <a:t>of the profession of industrial </a:t>
            </a:r>
            <a:r>
              <a:rPr lang="en-US" dirty="0" smtClean="0"/>
              <a:t>design. </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Early 20</a:t>
            </a:r>
            <a:r>
              <a:rPr lang="en-US" b="1" baseline="30000" dirty="0" smtClean="0"/>
              <a:t>th</a:t>
            </a:r>
            <a:r>
              <a:rPr lang="en-US" b="1" dirty="0" smtClean="0"/>
              <a:t> Century</a:t>
            </a:r>
            <a:endParaRPr lang="en-US" b="1" dirty="0"/>
          </a:p>
        </p:txBody>
      </p:sp>
      <p:sp>
        <p:nvSpPr>
          <p:cNvPr id="3" name="Content Placeholder 2"/>
          <p:cNvSpPr>
            <a:spLocks noGrp="1"/>
          </p:cNvSpPr>
          <p:nvPr>
            <p:ph idx="1"/>
          </p:nvPr>
        </p:nvSpPr>
        <p:spPr/>
        <p:txBody>
          <a:bodyPr/>
          <a:lstStyle/>
          <a:p>
            <a:r>
              <a:rPr lang="en-US" dirty="0" smtClean="0"/>
              <a:t>At roughly the same time, </a:t>
            </a:r>
            <a:r>
              <a:rPr lang="en-US" dirty="0"/>
              <a:t>the Bauhaus school, </a:t>
            </a:r>
            <a:r>
              <a:rPr lang="en-US" dirty="0" smtClean="0"/>
              <a:t>founded by Walter Gropius, </a:t>
            </a:r>
            <a:r>
              <a:rPr lang="en-US" dirty="0"/>
              <a:t>in Weimar, Germany in 1919, redefined</a:t>
            </a:r>
            <a:r>
              <a:rPr lang="en-US" dirty="0" smtClean="0"/>
              <a:t> architecture as a synthesis</a:t>
            </a:r>
            <a:r>
              <a:rPr lang="en-US" dirty="0"/>
              <a:t> </a:t>
            </a:r>
            <a:r>
              <a:rPr lang="en-US" dirty="0" smtClean="0"/>
              <a:t>of </a:t>
            </a:r>
            <a:r>
              <a:rPr lang="en-US" dirty="0"/>
              <a:t>art, craft, and </a:t>
            </a:r>
            <a:r>
              <a:rPr lang="en-US" dirty="0" smtClean="0"/>
              <a:t>technology.</a:t>
            </a:r>
          </a:p>
          <a:p>
            <a:endParaRPr lang="en-US" dirty="0"/>
          </a:p>
          <a:p>
            <a:endParaRPr lang="en-US" dirty="0"/>
          </a:p>
        </p:txBody>
      </p:sp>
      <p:pic>
        <p:nvPicPr>
          <p:cNvPr id="4" name="Picture 3" descr="ford-mass-produc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950" y="3390900"/>
            <a:ext cx="3759631" cy="3124200"/>
          </a:xfrm>
          <a:prstGeom prst="rect">
            <a:avLst/>
          </a:prstGeom>
        </p:spPr>
      </p:pic>
      <p:pic>
        <p:nvPicPr>
          <p:cNvPr id="5" name="Picture 4" descr="baldwinmachine19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100" y="3390900"/>
            <a:ext cx="2641600" cy="3346543"/>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b="1" dirty="0"/>
              <a:t>Bauhaus</a:t>
            </a:r>
            <a:r>
              <a:rPr lang="en-US" sz="2000" dirty="0"/>
              <a:t>, famous German school of design that had </a:t>
            </a:r>
            <a:r>
              <a:rPr lang="en-US" sz="2000" dirty="0" smtClean="0"/>
              <a:t>an enormous </a:t>
            </a:r>
            <a:r>
              <a:rPr lang="en-US" sz="2000" dirty="0"/>
              <a:t>influence on modern </a:t>
            </a:r>
            <a:r>
              <a:rPr lang="en-US" sz="2000" dirty="0" smtClean="0"/>
              <a:t>architecture</a:t>
            </a:r>
            <a:r>
              <a:rPr lang="en-US" sz="2000" dirty="0"/>
              <a:t>,</a:t>
            </a:r>
            <a:r>
              <a:rPr lang="en-US" sz="2000" dirty="0" smtClean="0"/>
              <a:t> industrial design </a:t>
            </a:r>
            <a:r>
              <a:rPr lang="en-US" sz="2000" dirty="0"/>
              <a:t>and graphic </a:t>
            </a:r>
            <a:r>
              <a:rPr lang="en-US" sz="2000" dirty="0" smtClean="0"/>
              <a:t>arts. </a:t>
            </a:r>
            <a:r>
              <a:rPr lang="en-US" sz="2000" dirty="0"/>
              <a:t>It was founded in 1919 by the architect Walter Gropius in </a:t>
            </a:r>
            <a:r>
              <a:rPr lang="en-US" sz="2000" dirty="0" smtClean="0"/>
              <a:t>Weimar, Germany.</a:t>
            </a:r>
            <a:endParaRPr lang="en-US" sz="2000" dirty="0"/>
          </a:p>
        </p:txBody>
      </p:sp>
      <p:pic>
        <p:nvPicPr>
          <p:cNvPr id="6" name="Content Placeholder 5" descr="BauhausBuildingGermany.jpg"/>
          <p:cNvPicPr>
            <a:picLocks noGrp="1" noChangeAspect="1"/>
          </p:cNvPicPr>
          <p:nvPr>
            <p:ph idx="1"/>
          </p:nvPr>
        </p:nvPicPr>
        <p:blipFill>
          <a:blip r:embed="rId2">
            <a:extLst>
              <a:ext uri="{28A0092B-C50C-407E-A947-70E740481C1C}">
                <a14:useLocalDpi xmlns:a14="http://schemas.microsoft.com/office/drawing/2010/main" val="0"/>
              </a:ext>
            </a:extLst>
          </a:blip>
          <a:srcRect l="-10139" r="-10139"/>
          <a:stretch>
            <a:fillRect/>
          </a:stretch>
        </p:blipFill>
        <p:spPr/>
      </p:pic>
    </p:spTree>
    <p:extLst>
      <p:ext uri="{BB962C8B-B14F-4D97-AF65-F5344CB8AC3E}">
        <p14:creationId xmlns:p14="http://schemas.microsoft.com/office/powerpoint/2010/main" val="3983705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zn_Lou-Ruvo-Center-for-Brain-Health-by-Frank-Gehry-7.jpg"/>
          <p:cNvPicPr>
            <a:picLocks noGrp="1" noChangeAspect="1"/>
          </p:cNvPicPr>
          <p:nvPr>
            <p:ph idx="1"/>
          </p:nvPr>
        </p:nvPicPr>
        <p:blipFill>
          <a:blip r:embed="rId2">
            <a:extLst>
              <a:ext uri="{28A0092B-C50C-407E-A947-70E740481C1C}">
                <a14:useLocalDpi xmlns:a14="http://schemas.microsoft.com/office/drawing/2010/main" val="0"/>
              </a:ext>
            </a:extLst>
          </a:blip>
          <a:srcRect l="-86777" r="-86777"/>
          <a:stretch>
            <a:fillRect/>
          </a:stretch>
        </p:blipFill>
        <p:spPr>
          <a:xfrm>
            <a:off x="-2082801" y="1600200"/>
            <a:ext cx="9329381" cy="5130800"/>
          </a:xfrm>
        </p:spPr>
      </p:pic>
      <p:pic>
        <p:nvPicPr>
          <p:cNvPr id="5" name="Picture 4" descr="dzn_Lou-Ruvo-Center-for-Brain-Health-by-Frank-Gehry-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923" y="1600200"/>
            <a:ext cx="3242781" cy="5130800"/>
          </a:xfrm>
          <a:prstGeom prst="rect">
            <a:avLst/>
          </a:prstGeom>
        </p:spPr>
      </p:pic>
    </p:spTree>
    <p:extLst>
      <p:ext uri="{BB962C8B-B14F-4D97-AF65-F5344CB8AC3E}">
        <p14:creationId xmlns:p14="http://schemas.microsoft.com/office/powerpoint/2010/main" val="25159102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Early 20</a:t>
            </a:r>
            <a:r>
              <a:rPr lang="en-US" b="1" baseline="30000" dirty="0" smtClean="0"/>
              <a:t>th</a:t>
            </a:r>
            <a:r>
              <a:rPr lang="en-US" b="1" dirty="0" smtClean="0"/>
              <a:t> Century</a:t>
            </a:r>
            <a:endParaRPr lang="en-US" b="1" dirty="0"/>
          </a:p>
        </p:txBody>
      </p:sp>
      <p:sp>
        <p:nvSpPr>
          <p:cNvPr id="3" name="Content Placeholder 2"/>
          <p:cNvSpPr>
            <a:spLocks noGrp="1"/>
          </p:cNvSpPr>
          <p:nvPr>
            <p:ph idx="1"/>
          </p:nvPr>
        </p:nvSpPr>
        <p:spPr/>
        <p:txBody>
          <a:bodyPr/>
          <a:lstStyle/>
          <a:p>
            <a:r>
              <a:rPr lang="en-US" dirty="0" smtClean="0"/>
              <a:t>Modern architecture, of the 1910 – 1915, was </a:t>
            </a:r>
            <a:r>
              <a:rPr lang="en-US" dirty="0"/>
              <a:t>an avant-garde movement with moral, philosophical, and aesthetic underpinnings</a:t>
            </a:r>
            <a:r>
              <a:rPr lang="en-US" dirty="0" smtClean="0"/>
              <a:t>. It had a ‘radical’ character.</a:t>
            </a:r>
          </a:p>
          <a:p>
            <a:endParaRPr lang="en-US" dirty="0"/>
          </a:p>
          <a:p>
            <a:r>
              <a:rPr lang="en-US" dirty="0" smtClean="0"/>
              <a:t> </a:t>
            </a:r>
            <a:r>
              <a:rPr lang="en-US" dirty="0"/>
              <a:t>Immediately after World War I</a:t>
            </a:r>
            <a:r>
              <a:rPr lang="en-US" dirty="0" smtClean="0"/>
              <a:t>, 1918 – 1920, </a:t>
            </a:r>
            <a:r>
              <a:rPr lang="en-US" dirty="0"/>
              <a:t>modernist architects</a:t>
            </a:r>
            <a:r>
              <a:rPr lang="en-US" dirty="0" smtClean="0"/>
              <a:t> saw a need </a:t>
            </a:r>
            <a:r>
              <a:rPr lang="en-US" dirty="0"/>
              <a:t>to </a:t>
            </a:r>
            <a:r>
              <a:rPr lang="en-US" dirty="0" smtClean="0"/>
              <a:t>develop </a:t>
            </a:r>
            <a:r>
              <a:rPr lang="en-US" dirty="0"/>
              <a:t>a </a:t>
            </a:r>
            <a:r>
              <a:rPr lang="en-US" dirty="0" smtClean="0"/>
              <a:t>new architecture for the </a:t>
            </a:r>
            <a:r>
              <a:rPr lang="en-US" dirty="0"/>
              <a:t>post-war social and economic order, focused on meeting the needs of the</a:t>
            </a:r>
            <a:r>
              <a:rPr lang="en-US" dirty="0" smtClean="0"/>
              <a:t> growing middle </a:t>
            </a:r>
            <a:r>
              <a:rPr lang="en-US" dirty="0"/>
              <a:t>and working classes.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Bauhaus: </a:t>
            </a:r>
            <a:r>
              <a:rPr lang="en-US" sz="2000" dirty="0" smtClean="0"/>
              <a:t>created an ‘aesthetic’ that has been the standard of ‘high design’ for the past 90 years. </a:t>
            </a:r>
            <a:endParaRPr lang="en-US" sz="2000" dirty="0"/>
          </a:p>
        </p:txBody>
      </p:sp>
      <p:sp>
        <p:nvSpPr>
          <p:cNvPr id="3" name="Content Placeholder 2"/>
          <p:cNvSpPr>
            <a:spLocks noGrp="1"/>
          </p:cNvSpPr>
          <p:nvPr>
            <p:ph idx="1"/>
          </p:nvPr>
        </p:nvSpPr>
        <p:spPr/>
        <p:txBody>
          <a:bodyPr/>
          <a:lstStyle/>
          <a:p>
            <a:r>
              <a:rPr lang="en-US" dirty="0"/>
              <a:t>The Bauhaus was based on the principles of the 19th-century English designer William Morris and the Arts and Crafts </a:t>
            </a:r>
            <a:r>
              <a:rPr lang="en-US" dirty="0" smtClean="0"/>
              <a:t>movement.</a:t>
            </a:r>
          </a:p>
          <a:p>
            <a:r>
              <a:rPr lang="en-US" dirty="0" smtClean="0"/>
              <a:t>Fundamental idea that art </a:t>
            </a:r>
            <a:r>
              <a:rPr lang="en-US" dirty="0"/>
              <a:t>should meet the needs of society and that no distinction should be made between fine arts and practical crafts. </a:t>
            </a:r>
            <a:endParaRPr lang="en-US" dirty="0" smtClean="0"/>
          </a:p>
          <a:p>
            <a:r>
              <a:rPr lang="en-US" dirty="0" smtClean="0"/>
              <a:t>Proposed that modern </a:t>
            </a:r>
            <a:r>
              <a:rPr lang="en-US" dirty="0"/>
              <a:t>art and architecture must be responsive to the needs and influences of the modern industrial world and that good </a:t>
            </a:r>
            <a:r>
              <a:rPr lang="en-US" dirty="0" smtClean="0"/>
              <a:t>design must meet </a:t>
            </a:r>
            <a:r>
              <a:rPr lang="en-US" dirty="0"/>
              <a:t>both aesthetic standards and sound engineering. </a:t>
            </a:r>
          </a:p>
        </p:txBody>
      </p:sp>
    </p:spTree>
    <p:extLst>
      <p:ext uri="{BB962C8B-B14F-4D97-AF65-F5344CB8AC3E}">
        <p14:creationId xmlns:p14="http://schemas.microsoft.com/office/powerpoint/2010/main" val="40623342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Furniture by Designers at the Bauhaus</a:t>
            </a:r>
            <a:br>
              <a:rPr lang="en-US" dirty="0" smtClean="0"/>
            </a:br>
            <a:r>
              <a:rPr lang="en-US" sz="1600" dirty="0"/>
              <a:t>This table lamp, designed by Wilhelm </a:t>
            </a:r>
            <a:r>
              <a:rPr lang="en-US" sz="1600" dirty="0" err="1"/>
              <a:t>Wagenfeld</a:t>
            </a:r>
            <a:r>
              <a:rPr lang="en-US" sz="1600" dirty="0"/>
              <a:t> in 1924, is often named the Bauhaus lamp.</a:t>
            </a:r>
            <a:r>
              <a:rPr lang="en-US" sz="1600" dirty="0" smtClean="0"/>
              <a:t> The “</a:t>
            </a:r>
            <a:r>
              <a:rPr lang="en-US" sz="1600" dirty="0" err="1" smtClean="0"/>
              <a:t>Wassily</a:t>
            </a:r>
            <a:r>
              <a:rPr lang="en-US" sz="1600" dirty="0" smtClean="0"/>
              <a:t>” chair by Marcel Breuer, the “Barcelona” chair and ottoman by </a:t>
            </a:r>
            <a:r>
              <a:rPr lang="en-US" sz="1600" dirty="0" err="1" smtClean="0"/>
              <a:t>Mies</a:t>
            </a:r>
            <a:r>
              <a:rPr lang="en-US" sz="1600" dirty="0" smtClean="0"/>
              <a:t> van der </a:t>
            </a:r>
            <a:r>
              <a:rPr lang="en-US" sz="1600" dirty="0" err="1" smtClean="0"/>
              <a:t>Rohe</a:t>
            </a:r>
            <a:r>
              <a:rPr lang="en-US" sz="1600" dirty="0" smtClean="0"/>
              <a:t>.</a:t>
            </a:r>
            <a:endParaRPr lang="en-US" sz="1600" dirty="0"/>
          </a:p>
        </p:txBody>
      </p:sp>
      <p:pic>
        <p:nvPicPr>
          <p:cNvPr id="4" name="Content Placeholder 3" descr="MBreuer-WassilyChair.jpg"/>
          <p:cNvPicPr>
            <a:picLocks noGrp="1" noChangeAspect="1"/>
          </p:cNvPicPr>
          <p:nvPr>
            <p:ph idx="1"/>
          </p:nvPr>
        </p:nvPicPr>
        <p:blipFill>
          <a:blip r:embed="rId2">
            <a:extLst>
              <a:ext uri="{28A0092B-C50C-407E-A947-70E740481C1C}">
                <a14:useLocalDpi xmlns:a14="http://schemas.microsoft.com/office/drawing/2010/main" val="0"/>
              </a:ext>
            </a:extLst>
          </a:blip>
          <a:srcRect l="-37232" r="-37232"/>
          <a:stretch>
            <a:fillRect/>
          </a:stretch>
        </p:blipFill>
        <p:spPr>
          <a:xfrm>
            <a:off x="-889001" y="1600201"/>
            <a:ext cx="4964891" cy="2730499"/>
          </a:xfrm>
        </p:spPr>
      </p:pic>
      <p:pic>
        <p:nvPicPr>
          <p:cNvPr id="5" name="Picture 4" descr="Barcelonachai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300" y="1600201"/>
            <a:ext cx="5524500" cy="3135255"/>
          </a:xfrm>
          <a:prstGeom prst="rect">
            <a:avLst/>
          </a:prstGeom>
        </p:spPr>
      </p:pic>
      <p:pic>
        <p:nvPicPr>
          <p:cNvPr id="6" name="Picture 5" descr="DH_WA_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559300"/>
            <a:ext cx="1943100" cy="1943100"/>
          </a:xfrm>
          <a:prstGeom prst="rect">
            <a:avLst/>
          </a:prstGeom>
        </p:spPr>
      </p:pic>
      <p:pic>
        <p:nvPicPr>
          <p:cNvPr id="7" name="Picture 6" descr="bahaus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2850" y="4330700"/>
            <a:ext cx="2470150" cy="2470150"/>
          </a:xfrm>
          <a:prstGeom prst="rect">
            <a:avLst/>
          </a:prstGeom>
        </p:spPr>
      </p:pic>
    </p:spTree>
    <p:extLst>
      <p:ext uri="{BB962C8B-B14F-4D97-AF65-F5344CB8AC3E}">
        <p14:creationId xmlns:p14="http://schemas.microsoft.com/office/powerpoint/2010/main" val="42715044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20</a:t>
            </a:r>
            <a:r>
              <a:rPr lang="en-US" baseline="30000" dirty="0" smtClean="0"/>
              <a:t>th</a:t>
            </a:r>
            <a:r>
              <a:rPr lang="en-US" dirty="0" smtClean="0"/>
              <a:t> Century</a:t>
            </a:r>
            <a:endParaRPr lang="en-US" dirty="0"/>
          </a:p>
        </p:txBody>
      </p:sp>
      <p:sp>
        <p:nvSpPr>
          <p:cNvPr id="3" name="Content Placeholder 2"/>
          <p:cNvSpPr>
            <a:spLocks noGrp="1"/>
          </p:cNvSpPr>
          <p:nvPr>
            <p:ph idx="1"/>
          </p:nvPr>
        </p:nvSpPr>
        <p:spPr/>
        <p:txBody>
          <a:bodyPr/>
          <a:lstStyle/>
          <a:p>
            <a:r>
              <a:rPr lang="en-US" dirty="0"/>
              <a:t>The approach of the Modernist architects was to</a:t>
            </a:r>
            <a:r>
              <a:rPr lang="en-US" dirty="0" smtClean="0"/>
              <a:t> create </a:t>
            </a:r>
            <a:r>
              <a:rPr lang="en-US" dirty="0"/>
              <a:t>buildings</a:t>
            </a:r>
            <a:r>
              <a:rPr lang="en-US" dirty="0" smtClean="0"/>
              <a:t> as </a:t>
            </a:r>
            <a:r>
              <a:rPr lang="en-US" dirty="0"/>
              <a:t>pure forms,</a:t>
            </a:r>
            <a:r>
              <a:rPr lang="en-US" dirty="0" smtClean="0"/>
              <a:t> without any </a:t>
            </a:r>
            <a:r>
              <a:rPr lang="en-US" dirty="0"/>
              <a:t>historical references</a:t>
            </a:r>
            <a:r>
              <a:rPr lang="en-US" dirty="0" smtClean="0"/>
              <a:t> or ornament.</a:t>
            </a:r>
          </a:p>
          <a:p>
            <a:r>
              <a:rPr lang="en-US" dirty="0" smtClean="0"/>
              <a:t>In place of ornament they offered details that expressed the construction of the building through exposed joints, and material connections .</a:t>
            </a:r>
          </a:p>
          <a:p>
            <a:endParaRPr lang="en-US" dirty="0" smtClean="0"/>
          </a:p>
          <a:p>
            <a:r>
              <a:rPr lang="en-US" dirty="0" smtClean="0"/>
              <a:t>Buildings now displayed </a:t>
            </a:r>
            <a:r>
              <a:rPr lang="en-US" dirty="0"/>
              <a:t>their functional and structural elements, exposing steel beams and concrete surfaces instead of hiding them behind decorative forms.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Seagram Building, NY city,  </a:t>
            </a:r>
            <a:r>
              <a:rPr lang="en-US" sz="2400" dirty="0" err="1" smtClean="0"/>
              <a:t>Mies</a:t>
            </a:r>
            <a:r>
              <a:rPr lang="en-US" sz="2400" dirty="0" smtClean="0"/>
              <a:t> van der </a:t>
            </a:r>
            <a:r>
              <a:rPr lang="en-US" sz="2400" dirty="0" err="1" smtClean="0"/>
              <a:t>Rohe</a:t>
            </a:r>
            <a:r>
              <a:rPr lang="en-US" sz="2400" dirty="0" smtClean="0"/>
              <a:t>, 1958</a:t>
            </a:r>
            <a:br>
              <a:rPr lang="en-US" sz="2400" dirty="0" smtClean="0"/>
            </a:br>
            <a:r>
              <a:rPr lang="en-US" sz="2400" dirty="0" smtClean="0"/>
              <a:t>Lever House, NY city, Skidmore, Owings &amp; Merrill, 1948-52</a:t>
            </a:r>
            <a:endParaRPr lang="en-US" sz="2400" dirty="0"/>
          </a:p>
        </p:txBody>
      </p:sp>
      <p:pic>
        <p:nvPicPr>
          <p:cNvPr id="5" name="Picture 4" descr="UES012-LeverHouse_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00200"/>
            <a:ext cx="3198359" cy="4776216"/>
          </a:xfrm>
          <a:prstGeom prst="rect">
            <a:avLst/>
          </a:prstGeom>
        </p:spPr>
      </p:pic>
      <p:pic>
        <p:nvPicPr>
          <p:cNvPr id="7" name="Content Placeholder 6" descr="image3.jpg"/>
          <p:cNvPicPr>
            <a:picLocks noGrp="1" noChangeAspect="1"/>
          </p:cNvPicPr>
          <p:nvPr>
            <p:ph idx="1"/>
          </p:nvPr>
        </p:nvPicPr>
        <p:blipFill>
          <a:blip r:embed="rId3">
            <a:extLst>
              <a:ext uri="{28A0092B-C50C-407E-A947-70E740481C1C}">
                <a14:useLocalDpi xmlns:a14="http://schemas.microsoft.com/office/drawing/2010/main" val="0"/>
              </a:ext>
            </a:extLst>
          </a:blip>
          <a:srcRect l="-61801" r="-61801"/>
          <a:stretch>
            <a:fillRect/>
          </a:stretch>
        </p:blipFill>
        <p:spPr>
          <a:xfrm>
            <a:off x="2768600" y="1600200"/>
            <a:ext cx="8229600" cy="4525963"/>
          </a:xfrm>
        </p:spPr>
      </p:pic>
    </p:spTree>
    <p:extLst>
      <p:ext uri="{BB962C8B-B14F-4D97-AF65-F5344CB8AC3E}">
        <p14:creationId xmlns:p14="http://schemas.microsoft.com/office/powerpoint/2010/main" val="7377033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Frank Lloyd Wright developed what he called</a:t>
            </a:r>
            <a:br>
              <a:rPr lang="en-US" dirty="0" smtClean="0"/>
            </a:br>
            <a:r>
              <a:rPr lang="en-US" dirty="0" smtClean="0"/>
              <a:t> ‘Organic’ architecture.</a:t>
            </a:r>
            <a:br>
              <a:rPr lang="en-US" dirty="0" smtClean="0"/>
            </a:br>
            <a:endParaRPr lang="en-US" dirty="0"/>
          </a:p>
        </p:txBody>
      </p:sp>
      <p:sp>
        <p:nvSpPr>
          <p:cNvPr id="3" name="Content Placeholder 2"/>
          <p:cNvSpPr>
            <a:spLocks noGrp="1"/>
          </p:cNvSpPr>
          <p:nvPr>
            <p:ph idx="1"/>
          </p:nvPr>
        </p:nvSpPr>
        <p:spPr/>
        <p:txBody>
          <a:bodyPr/>
          <a:lstStyle/>
          <a:p>
            <a:r>
              <a:rPr lang="en-US" dirty="0" smtClean="0"/>
              <a:t>	In his ‘Organic’ architecture </a:t>
            </a:r>
            <a:r>
              <a:rPr lang="en-US" dirty="0"/>
              <a:t>the </a:t>
            </a:r>
            <a:r>
              <a:rPr lang="en-US" dirty="0" smtClean="0"/>
              <a:t>form, shape, of the building </a:t>
            </a:r>
            <a:r>
              <a:rPr lang="en-US" dirty="0"/>
              <a:t>was</a:t>
            </a:r>
            <a:r>
              <a:rPr lang="en-US" dirty="0" smtClean="0"/>
              <a:t> strongly influenced </a:t>
            </a:r>
            <a:r>
              <a:rPr lang="en-US" dirty="0"/>
              <a:t>by its environment and purpose</a:t>
            </a:r>
            <a:r>
              <a:rPr lang="en-US" dirty="0" smtClean="0"/>
              <a:t>, function.</a:t>
            </a:r>
          </a:p>
          <a:p>
            <a:endParaRPr lang="en-US" dirty="0" smtClean="0"/>
          </a:p>
          <a:p>
            <a:r>
              <a:rPr lang="en-US" dirty="0" smtClean="0"/>
              <a:t>	Organic architecture was Wright’s attempt to create a coherent responsive relationship, a ‘symbiosis’ between the human built environment </a:t>
            </a:r>
            <a:r>
              <a:rPr lang="en-US" dirty="0"/>
              <a:t>and the natural </a:t>
            </a:r>
            <a:r>
              <a:rPr lang="en-US" dirty="0" smtClean="0"/>
              <a:t>world.</a:t>
            </a:r>
          </a:p>
          <a:p>
            <a:endParaRPr lang="en-US" dirty="0" smtClean="0"/>
          </a:p>
          <a:p>
            <a:r>
              <a:rPr lang="en-US" dirty="0" smtClean="0"/>
              <a:t> The </a:t>
            </a:r>
            <a:r>
              <a:rPr lang="en-US" dirty="0"/>
              <a:t>Robie House and Falling </a:t>
            </a:r>
            <a:r>
              <a:rPr lang="en-US" dirty="0" smtClean="0"/>
              <a:t>Water are good examples of this idea.</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Living room at Taliesin West, Scottsdale, Arizona, 1937, by Frank Lloyd Wright</a:t>
            </a:r>
            <a:br>
              <a:rPr lang="en-US" dirty="0" smtClean="0"/>
            </a:br>
            <a:r>
              <a:rPr lang="en-US" sz="2200" dirty="0" smtClean="0"/>
              <a:t>This was his winter home and studio </a:t>
            </a:r>
            <a:endParaRPr lang="en-US" sz="2200" dirty="0"/>
          </a:p>
        </p:txBody>
      </p:sp>
      <p:pic>
        <p:nvPicPr>
          <p:cNvPr id="4" name="Content Placeholder 3" descr="living-room-taliesin-west.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15957696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Taliesin West, 1937</a:t>
            </a:r>
            <a:br>
              <a:rPr lang="en-US" dirty="0" smtClean="0"/>
            </a:br>
            <a:r>
              <a:rPr lang="en-US" dirty="0" smtClean="0"/>
              <a:t>Frank Lloyd Wright’s winter home and studio</a:t>
            </a:r>
            <a:endParaRPr lang="en-US" dirty="0"/>
          </a:p>
        </p:txBody>
      </p:sp>
      <p:pic>
        <p:nvPicPr>
          <p:cNvPr id="4" name="Content Placeholder 3" descr="img_3736.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39190051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Mid-20</a:t>
            </a:r>
            <a:r>
              <a:rPr lang="en-US" b="1" baseline="30000" dirty="0" smtClean="0"/>
              <a:t>th</a:t>
            </a:r>
            <a:r>
              <a:rPr lang="en-US" b="1" dirty="0" smtClean="0"/>
              <a:t> century</a:t>
            </a:r>
            <a:endParaRPr lang="en-US" b="1" dirty="0"/>
          </a:p>
        </p:txBody>
      </p:sp>
      <p:sp>
        <p:nvSpPr>
          <p:cNvPr id="3" name="Content Placeholder 2"/>
          <p:cNvSpPr>
            <a:spLocks noGrp="1"/>
          </p:cNvSpPr>
          <p:nvPr>
            <p:ph idx="1"/>
          </p:nvPr>
        </p:nvSpPr>
        <p:spPr/>
        <p:txBody>
          <a:bodyPr/>
          <a:lstStyle/>
          <a:p>
            <a:r>
              <a:rPr lang="en-US" dirty="0"/>
              <a:t>Architects such as Mies van der Rohe, Philip Johnson and Marcel </a:t>
            </a:r>
            <a:r>
              <a:rPr lang="en-US" dirty="0" smtClean="0"/>
              <a:t>Breuer, and others, saw beauty in </a:t>
            </a:r>
            <a:r>
              <a:rPr lang="en-US" dirty="0"/>
              <a:t>the inherent</a:t>
            </a:r>
            <a:r>
              <a:rPr lang="en-US" dirty="0" smtClean="0"/>
              <a:t> physical and visual qualities </a:t>
            </a:r>
            <a:r>
              <a:rPr lang="en-US" dirty="0"/>
              <a:t>of building materials and modern construction </a:t>
            </a:r>
            <a:r>
              <a:rPr lang="en-US" dirty="0" smtClean="0"/>
              <a:t>techniques.</a:t>
            </a:r>
          </a:p>
          <a:p>
            <a:r>
              <a:rPr lang="en-US" dirty="0" smtClean="0"/>
              <a:t>These architects did not need historical references or historical ornament in their buildings.  They saw those things as being completely irrelevant to contemporary life. </a:t>
            </a:r>
          </a:p>
          <a:p>
            <a:r>
              <a:rPr lang="en-US" dirty="0" smtClean="0"/>
              <a:t>In place of historical reference, these architects celebrated </a:t>
            </a:r>
            <a:r>
              <a:rPr lang="en-US" dirty="0"/>
              <a:t>the new</a:t>
            </a:r>
            <a:r>
              <a:rPr lang="en-US" dirty="0" smtClean="0"/>
              <a:t> materials, and methods of building.</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Mid-20</a:t>
            </a:r>
            <a:r>
              <a:rPr lang="en-US" baseline="30000" dirty="0" smtClean="0"/>
              <a:t>th</a:t>
            </a:r>
            <a:r>
              <a:rPr lang="en-US" dirty="0" smtClean="0"/>
              <a:t> century</a:t>
            </a:r>
            <a:endParaRPr lang="en-US" dirty="0"/>
          </a:p>
        </p:txBody>
      </p:sp>
      <p:sp>
        <p:nvSpPr>
          <p:cNvPr id="3" name="Content Placeholder 2"/>
          <p:cNvSpPr>
            <a:spLocks noGrp="1"/>
          </p:cNvSpPr>
          <p:nvPr>
            <p:ph idx="1"/>
          </p:nvPr>
        </p:nvSpPr>
        <p:spPr/>
        <p:txBody>
          <a:bodyPr/>
          <a:lstStyle/>
          <a:p>
            <a:r>
              <a:rPr lang="en-US" dirty="0"/>
              <a:t>By mid-century, </a:t>
            </a:r>
            <a:r>
              <a:rPr lang="en-US" dirty="0" smtClean="0"/>
              <a:t>Modernism was primarily expressed as the </a:t>
            </a:r>
            <a:r>
              <a:rPr lang="en-US" dirty="0"/>
              <a:t>International </a:t>
            </a:r>
            <a:r>
              <a:rPr lang="en-US" dirty="0" smtClean="0"/>
              <a:t>Style, or the International Style was the predominant expression of Modernism in architecture and product design.  </a:t>
            </a:r>
            <a:r>
              <a:rPr lang="en-US" sz="1600" dirty="0" smtClean="0"/>
              <a:t>Typical forms and surfaces of International Style. </a:t>
            </a:r>
            <a:endParaRPr lang="en-US" dirty="0"/>
          </a:p>
        </p:txBody>
      </p:sp>
      <p:pic>
        <p:nvPicPr>
          <p:cNvPr id="4" name="Picture 3" descr="4425t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79" y="3413760"/>
            <a:ext cx="3965788" cy="2974340"/>
          </a:xfrm>
          <a:prstGeom prst="rect">
            <a:avLst/>
          </a:prstGeom>
        </p:spPr>
      </p:pic>
      <p:pic>
        <p:nvPicPr>
          <p:cNvPr id="5" name="Picture 4" descr="00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500" y="3413760"/>
            <a:ext cx="4127500" cy="306466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visual world of disassembled, taken apart, pieces and parts that have been put back together</a:t>
            </a:r>
            <a:endParaRPr lang="en-US" dirty="0"/>
          </a:p>
        </p:txBody>
      </p:sp>
      <p:pic>
        <p:nvPicPr>
          <p:cNvPr id="4" name="Content Placeholder 3" descr="dzn_Lou-Ruvo-Center-for-Brain-Health-by-Frank-Gehry-10.jpg"/>
          <p:cNvPicPr>
            <a:picLocks noGrp="1" noChangeAspect="1"/>
          </p:cNvPicPr>
          <p:nvPr>
            <p:ph idx="1"/>
          </p:nvPr>
        </p:nvPicPr>
        <p:blipFill>
          <a:blip r:embed="rId2">
            <a:extLst>
              <a:ext uri="{28A0092B-C50C-407E-A947-70E740481C1C}">
                <a14:useLocalDpi xmlns:a14="http://schemas.microsoft.com/office/drawing/2010/main" val="0"/>
              </a:ext>
            </a:extLst>
          </a:blip>
          <a:srcRect l="-1115" r="-1115"/>
          <a:stretch>
            <a:fillRect/>
          </a:stretch>
        </p:blipFill>
        <p:spPr/>
      </p:pic>
    </p:spTree>
    <p:extLst>
      <p:ext uri="{BB962C8B-B14F-4D97-AF65-F5344CB8AC3E}">
        <p14:creationId xmlns:p14="http://schemas.microsoft.com/office/powerpoint/2010/main" val="28176720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Postmodernism: 1970’s</a:t>
            </a:r>
            <a:endParaRPr lang="en-US" dirty="0"/>
          </a:p>
        </p:txBody>
      </p:sp>
      <p:sp>
        <p:nvSpPr>
          <p:cNvPr id="3" name="Content Placeholder 2"/>
          <p:cNvSpPr>
            <a:spLocks noGrp="1"/>
          </p:cNvSpPr>
          <p:nvPr>
            <p:ph idx="1"/>
          </p:nvPr>
        </p:nvSpPr>
        <p:spPr/>
        <p:txBody>
          <a:bodyPr>
            <a:normAutofit lnSpcReduction="10000"/>
          </a:bodyPr>
          <a:lstStyle/>
          <a:p>
            <a:r>
              <a:rPr lang="en-US" dirty="0"/>
              <a:t>Many </a:t>
            </a:r>
            <a:r>
              <a:rPr lang="en-US" dirty="0" smtClean="0"/>
              <a:t>architects found Modernism to be bare, stark, and lacking an overall </a:t>
            </a:r>
            <a:r>
              <a:rPr lang="en-US" dirty="0"/>
              <a:t>richness</a:t>
            </a:r>
            <a:r>
              <a:rPr lang="en-US" dirty="0" smtClean="0"/>
              <a:t> that had been an element of the historical ornamented styles.</a:t>
            </a:r>
          </a:p>
          <a:p>
            <a:endParaRPr lang="en-US" dirty="0" smtClean="0"/>
          </a:p>
          <a:p>
            <a:r>
              <a:rPr lang="en-US" dirty="0" smtClean="0"/>
              <a:t> As </a:t>
            </a:r>
            <a:r>
              <a:rPr lang="en-US" dirty="0"/>
              <a:t>the founders of</a:t>
            </a:r>
            <a:r>
              <a:rPr lang="en-US" dirty="0" smtClean="0"/>
              <a:t> Modernism and the International Style </a:t>
            </a:r>
            <a:r>
              <a:rPr lang="en-US" dirty="0"/>
              <a:t>lost influence in the late 1970s, Postmodernism developed as a reaction against</a:t>
            </a:r>
            <a:r>
              <a:rPr lang="en-US" dirty="0" smtClean="0"/>
              <a:t> Modernism.</a:t>
            </a:r>
          </a:p>
          <a:p>
            <a:endParaRPr lang="en-US" dirty="0" smtClean="0"/>
          </a:p>
          <a:p>
            <a:r>
              <a:rPr lang="en-US" dirty="0" smtClean="0"/>
              <a:t>Postmodernism </a:t>
            </a:r>
            <a:r>
              <a:rPr lang="en-US" dirty="0"/>
              <a:t>viewed Modernism as </a:t>
            </a:r>
            <a:r>
              <a:rPr lang="en-US" dirty="0" smtClean="0"/>
              <a:t>being too singular, too austere, too boring, and too dogmatic.  Postmodernists wanted to open up the world of design to the possibilities of variety, personality, and humor. </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AT&amp;T Building, NY city, Phillip Johnson, 1979</a:t>
            </a:r>
            <a:br>
              <a:rPr lang="en-US" dirty="0" smtClean="0"/>
            </a:br>
            <a:r>
              <a:rPr lang="en-US" sz="1800" dirty="0" smtClean="0"/>
              <a:t>An example of Post Modern expressiveness, including a sense of humor.  The top of the building is a classical pediment used in an oversized way. </a:t>
            </a:r>
            <a:endParaRPr lang="en-US" sz="1800" dirty="0"/>
          </a:p>
        </p:txBody>
      </p:sp>
      <p:pic>
        <p:nvPicPr>
          <p:cNvPr id="4" name="Content Placeholder 3" descr="Picture12(8).jpg"/>
          <p:cNvPicPr>
            <a:picLocks noGrp="1" noChangeAspect="1"/>
          </p:cNvPicPr>
          <p:nvPr>
            <p:ph idx="1"/>
          </p:nvPr>
        </p:nvPicPr>
        <p:blipFill>
          <a:blip r:embed="rId2">
            <a:extLst>
              <a:ext uri="{28A0092B-C50C-407E-A947-70E740481C1C}">
                <a14:useLocalDpi xmlns:a14="http://schemas.microsoft.com/office/drawing/2010/main" val="0"/>
              </a:ext>
            </a:extLst>
          </a:blip>
          <a:srcRect l="-71145" r="-71145"/>
          <a:stretch>
            <a:fillRect/>
          </a:stretch>
        </p:blipFill>
        <p:spPr/>
      </p:pic>
    </p:spTree>
    <p:extLst>
      <p:ext uri="{BB962C8B-B14F-4D97-AF65-F5344CB8AC3E}">
        <p14:creationId xmlns:p14="http://schemas.microsoft.com/office/powerpoint/2010/main" val="6381762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remaining slides in this lecture set are a more detailed look at some issues in aesthetics.</a:t>
            </a:r>
            <a:endParaRPr lang="en-US" dirty="0"/>
          </a:p>
        </p:txBody>
      </p:sp>
      <p:sp>
        <p:nvSpPr>
          <p:cNvPr id="3" name="Content Placeholder 2"/>
          <p:cNvSpPr>
            <a:spLocks noGrp="1"/>
          </p:cNvSpPr>
          <p:nvPr>
            <p:ph idx="1"/>
          </p:nvPr>
        </p:nvSpPr>
        <p:spPr/>
        <p:txBody>
          <a:bodyPr/>
          <a:lstStyle/>
          <a:p>
            <a:r>
              <a:rPr lang="en-US" dirty="0" smtClean="0"/>
              <a:t>I am providing this for your information and interest only.</a:t>
            </a:r>
          </a:p>
          <a:p>
            <a:endParaRPr lang="en-US" dirty="0"/>
          </a:p>
          <a:p>
            <a:r>
              <a:rPr lang="en-US" dirty="0" smtClean="0"/>
              <a:t>This content will NOT be addressed on the Final Exam, Exam 7.</a:t>
            </a:r>
          </a:p>
          <a:p>
            <a:endParaRPr lang="en-US" dirty="0"/>
          </a:p>
        </p:txBody>
      </p:sp>
    </p:spTree>
    <p:extLst>
      <p:ext uri="{BB962C8B-B14F-4D97-AF65-F5344CB8AC3E}">
        <p14:creationId xmlns:p14="http://schemas.microsoft.com/office/powerpoint/2010/main" val="22796199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Aesthetics in Architecture</a:t>
            </a:r>
            <a:endParaRPr lang="en-US" dirty="0"/>
          </a:p>
        </p:txBody>
      </p:sp>
      <p:sp>
        <p:nvSpPr>
          <p:cNvPr id="3" name="Content Placeholder 2"/>
          <p:cNvSpPr>
            <a:spLocks noGrp="1"/>
          </p:cNvSpPr>
          <p:nvPr>
            <p:ph idx="1"/>
          </p:nvPr>
        </p:nvSpPr>
        <p:spPr/>
        <p:txBody>
          <a:bodyPr/>
          <a:lstStyle/>
          <a:p>
            <a:r>
              <a:rPr lang="en-US" dirty="0"/>
              <a:t>Aesthetics has, at some points in time, been primarily about beauty, but the 20th century emphasis on rationality and function pushed beauty aside as a serious intellectual issue.</a:t>
            </a:r>
          </a:p>
          <a:p>
            <a:endParaRPr lang="en-US" dirty="0"/>
          </a:p>
          <a:p>
            <a:r>
              <a:rPr lang="en-US" dirty="0"/>
              <a:t>Aesthetics is about understanding a work of art or architecture "in regard to form and sensory qualities, its processes of production," and its reception, and proposes a theory of taste with standards for judgment, which means providing reasons for saying something is ‘good’ or not.</a:t>
            </a:r>
          </a:p>
          <a:p>
            <a:endParaRPr lang="en-US" dirty="0"/>
          </a:p>
        </p:txBody>
      </p:sp>
    </p:spTree>
    <p:extLst>
      <p:ext uri="{BB962C8B-B14F-4D97-AF65-F5344CB8AC3E}">
        <p14:creationId xmlns:p14="http://schemas.microsoft.com/office/powerpoint/2010/main" val="9221621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Aesthetics in </a:t>
            </a:r>
            <a:r>
              <a:rPr lang="en-US" dirty="0" smtClean="0"/>
              <a:t>Architecture</a:t>
            </a:r>
            <a:endParaRPr lang="en-US" dirty="0"/>
          </a:p>
        </p:txBody>
      </p:sp>
      <p:sp>
        <p:nvSpPr>
          <p:cNvPr id="3" name="Content Placeholder 2"/>
          <p:cNvSpPr>
            <a:spLocks noGrp="1"/>
          </p:cNvSpPr>
          <p:nvPr>
            <p:ph idx="1"/>
          </p:nvPr>
        </p:nvSpPr>
        <p:spPr/>
        <p:txBody>
          <a:bodyPr/>
          <a:lstStyle/>
          <a:p>
            <a:r>
              <a:rPr lang="en-US" dirty="0" smtClean="0"/>
              <a:t>One </a:t>
            </a:r>
            <a:r>
              <a:rPr lang="en-US" dirty="0"/>
              <a:t>classical ‘aesthetic’ view of architecture would not consider its function as an aesthetic component of the architecture. </a:t>
            </a:r>
            <a:r>
              <a:rPr lang="en-US" dirty="0" smtClean="0"/>
              <a:t>All that mattered was its visual ‘beauty.’</a:t>
            </a:r>
            <a:endParaRPr lang="en-US" dirty="0"/>
          </a:p>
          <a:p>
            <a:endParaRPr lang="en-US" dirty="0"/>
          </a:p>
          <a:p>
            <a:r>
              <a:rPr lang="en-US" dirty="0"/>
              <a:t>	Another view of ‘aesthetic’ aspects of architecture does consider function as an aesthetic component. </a:t>
            </a:r>
            <a:r>
              <a:rPr lang="en-US" dirty="0" smtClean="0"/>
              <a:t> What the building does, is supposed to do, does matter in how we consider it to be ‘beautiful.’</a:t>
            </a:r>
            <a:endParaRPr lang="en-US" dirty="0"/>
          </a:p>
          <a:p>
            <a:endParaRPr lang="en-US" dirty="0"/>
          </a:p>
          <a:p>
            <a:endParaRPr lang="en-US" dirty="0"/>
          </a:p>
        </p:txBody>
      </p:sp>
    </p:spTree>
    <p:extLst>
      <p:ext uri="{BB962C8B-B14F-4D97-AF65-F5344CB8AC3E}">
        <p14:creationId xmlns:p14="http://schemas.microsoft.com/office/powerpoint/2010/main" val="4228943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According to the very influential German philosopher Immanuel Kant,1724-1804, the nature of aesthetic response is a disinterested appreciation: a direct, active, and unmediated experience. </a:t>
            </a:r>
          </a:p>
        </p:txBody>
      </p:sp>
      <p:pic>
        <p:nvPicPr>
          <p:cNvPr id="4" name="Picture 3" descr="220px-Immanuel_Kant_(painted_portra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00" y="3212984"/>
            <a:ext cx="2717800" cy="343431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Recent aesthetics, </a:t>
            </a:r>
            <a:r>
              <a:rPr lang="en-US" dirty="0" smtClean="0"/>
              <a:t>in the 20</a:t>
            </a:r>
            <a:r>
              <a:rPr lang="en-US" baseline="30000" dirty="0" smtClean="0"/>
              <a:t>th</a:t>
            </a:r>
            <a:r>
              <a:rPr lang="en-US" dirty="0" smtClean="0"/>
              <a:t> </a:t>
            </a:r>
            <a:r>
              <a:rPr lang="en-US" dirty="0"/>
              <a:t>century, have neglected defining beauty, artistic value, and normative concepts, in favor of a "descriptive, factual approach to the phenomena of art and aesthetic experience</a:t>
            </a:r>
            <a:r>
              <a:rPr lang="en-US" dirty="0" smtClean="0"/>
              <a:t>.” </a:t>
            </a:r>
          </a:p>
          <a:p>
            <a:endParaRPr lang="en-US" dirty="0"/>
          </a:p>
          <a:p>
            <a:r>
              <a:rPr lang="en-US" dirty="0" smtClean="0"/>
              <a:t>Meaning that we do not state what ‘beauty’ is, but rather we describe what we are seeing/experiencing, and what we actually do when we are involved in ‘appreciating’ art, or architecture. </a:t>
            </a:r>
            <a:endParaRPr lang="en-US" dirty="0"/>
          </a:p>
          <a:p>
            <a:endParaRPr lang="en-US" dirty="0"/>
          </a:p>
        </p:txBody>
      </p:sp>
    </p:spTree>
    <p:extLst>
      <p:ext uri="{BB962C8B-B14F-4D97-AF65-F5344CB8AC3E}">
        <p14:creationId xmlns:p14="http://schemas.microsoft.com/office/powerpoint/2010/main" val="8506880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modern aesthetic question is not </a:t>
            </a:r>
            <a:br>
              <a:rPr lang="en-US" dirty="0"/>
            </a:br>
            <a:r>
              <a:rPr lang="en-US" dirty="0"/>
              <a:t>"What is beautiful?" but "What can be said to be art?”. </a:t>
            </a:r>
            <a:br>
              <a:rPr lang="en-US" dirty="0"/>
            </a:br>
            <a:endParaRPr lang="en-US" dirty="0"/>
          </a:p>
        </p:txBody>
      </p:sp>
      <p:sp>
        <p:nvSpPr>
          <p:cNvPr id="3" name="Content Placeholder 2"/>
          <p:cNvSpPr>
            <a:spLocks noGrp="1"/>
          </p:cNvSpPr>
          <p:nvPr>
            <p:ph idx="1"/>
          </p:nvPr>
        </p:nvSpPr>
        <p:spPr/>
        <p:txBody>
          <a:bodyPr/>
          <a:lstStyle/>
          <a:p>
            <a:endParaRPr lang="en-US" dirty="0" smtClean="0"/>
          </a:p>
          <a:p>
            <a:r>
              <a:rPr lang="en-US" dirty="0" smtClean="0"/>
              <a:t>These statements indicate that the question of beauty is somehow outmoded. </a:t>
            </a:r>
          </a:p>
          <a:p>
            <a:r>
              <a:rPr lang="en-US" dirty="0" smtClean="0"/>
              <a:t>Modern artists were forced into reflecting on their discipline by the challenge of photography and the perfection of its beauty. </a:t>
            </a:r>
          </a:p>
          <a:p>
            <a:r>
              <a:rPr lang="en-US" dirty="0" smtClean="0"/>
              <a:t>If the camera could master all the pictorial rules, then painters would subvert them. </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Aesthetics and Architecture </a:t>
            </a:r>
            <a:br>
              <a:rPr lang="en-US" dirty="0" smtClean="0"/>
            </a:br>
            <a:r>
              <a:rPr lang="en-US" sz="2000" dirty="0" smtClean="0"/>
              <a:t>(which is different from ‘art’ in that it is used, not just viewed)</a:t>
            </a:r>
            <a:endParaRPr lang="en-US" sz="2000" dirty="0"/>
          </a:p>
        </p:txBody>
      </p:sp>
      <p:sp>
        <p:nvSpPr>
          <p:cNvPr id="3" name="Content Placeholder 2"/>
          <p:cNvSpPr>
            <a:spLocks noGrp="1"/>
          </p:cNvSpPr>
          <p:nvPr>
            <p:ph idx="1"/>
          </p:nvPr>
        </p:nvSpPr>
        <p:spPr>
          <a:xfrm>
            <a:off x="457200" y="1600200"/>
            <a:ext cx="8229600" cy="4093428"/>
          </a:xfrm>
        </p:spPr>
        <p:txBody>
          <a:bodyPr wrap="square">
            <a:spAutoFit/>
          </a:bodyPr>
          <a:lstStyle/>
          <a:p>
            <a:pPr>
              <a:buNone/>
            </a:pPr>
            <a:r>
              <a:rPr lang="en-US" sz="2000" dirty="0" smtClean="0"/>
              <a:t>One position, going back to Roger </a:t>
            </a:r>
            <a:r>
              <a:rPr lang="en-US" sz="2000" dirty="0" err="1" smtClean="0"/>
              <a:t>Scruton’s</a:t>
            </a:r>
            <a:r>
              <a:rPr lang="en-US" sz="2000" dirty="0" smtClean="0"/>
              <a:t>  “Aesthetics of </a:t>
            </a:r>
          </a:p>
          <a:p>
            <a:pPr>
              <a:buNone/>
            </a:pPr>
            <a:r>
              <a:rPr lang="en-US" sz="2000" dirty="0" smtClean="0"/>
              <a:t>Architecture”, 1979,  and recently updated by Edward Winters, accepts </a:t>
            </a:r>
          </a:p>
          <a:p>
            <a:pPr>
              <a:buNone/>
            </a:pPr>
            <a:r>
              <a:rPr lang="en-US" sz="2000" dirty="0" smtClean="0"/>
              <a:t>the necessity of function in general but denies the aesthetic relevance</a:t>
            </a:r>
          </a:p>
          <a:p>
            <a:pPr>
              <a:buNone/>
            </a:pPr>
            <a:r>
              <a:rPr lang="en-US" sz="2000" dirty="0" smtClean="0"/>
              <a:t>of particular functions, a position that would justify those who give</a:t>
            </a:r>
          </a:p>
          <a:p>
            <a:pPr>
              <a:buNone/>
            </a:pPr>
            <a:r>
              <a:rPr lang="en-US" sz="2000" dirty="0" smtClean="0"/>
              <a:t>priority to formal audacity in art museum architecture.</a:t>
            </a:r>
          </a:p>
          <a:p>
            <a:pPr>
              <a:buNone/>
            </a:pPr>
            <a:endParaRPr lang="en-US" sz="2000" dirty="0" smtClean="0"/>
          </a:p>
          <a:p>
            <a:pPr marL="457200" indent="-457200">
              <a:buNone/>
            </a:pPr>
            <a:r>
              <a:rPr lang="en-US" sz="2000" dirty="0" smtClean="0"/>
              <a:t>At the opposite pole, Glenn Parsons and Allen Carlson’s “functional</a:t>
            </a:r>
          </a:p>
          <a:p>
            <a:pPr marL="457200" indent="-457200">
              <a:buNone/>
            </a:pPr>
            <a:r>
              <a:rPr lang="en-US" sz="2000" dirty="0" smtClean="0"/>
              <a:t>beauty” proposal would make aesthetic appreciation directly depend </a:t>
            </a:r>
          </a:p>
          <a:p>
            <a:pPr marL="457200" indent="-457200">
              <a:buNone/>
            </a:pPr>
            <a:r>
              <a:rPr lang="en-US" sz="2000" dirty="0" smtClean="0"/>
              <a:t>on a building satisfying its “proper” function, a position that would</a:t>
            </a:r>
          </a:p>
          <a:p>
            <a:pPr marL="457200" indent="-457200">
              <a:buNone/>
            </a:pPr>
            <a:r>
              <a:rPr lang="en-US" sz="2000" dirty="0" smtClean="0"/>
              <a:t>support those who champion the priority of a museum’s</a:t>
            </a:r>
          </a:p>
          <a:p>
            <a:pPr marL="457200" indent="-457200">
              <a:buNone/>
            </a:pPr>
            <a:r>
              <a:rPr lang="en-US" sz="2000" dirty="0" smtClean="0"/>
              <a:t>exhibition functions</a:t>
            </a:r>
            <a:endParaRPr lang="en-US" sz="20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beauty’ </a:t>
            </a:r>
            <a:r>
              <a:rPr lang="en-US" dirty="0" err="1" smtClean="0"/>
              <a:t>vs</a:t>
            </a:r>
            <a:r>
              <a:rPr lang="en-US" dirty="0" smtClean="0"/>
              <a:t> ‘Dependent beauty’</a:t>
            </a:r>
            <a:endParaRPr lang="en-US" dirty="0"/>
          </a:p>
        </p:txBody>
      </p:sp>
      <p:sp>
        <p:nvSpPr>
          <p:cNvPr id="3" name="Content Placeholder 2"/>
          <p:cNvSpPr>
            <a:spLocks noGrp="1"/>
          </p:cNvSpPr>
          <p:nvPr>
            <p:ph idx="1"/>
          </p:nvPr>
        </p:nvSpPr>
        <p:spPr/>
        <p:txBody>
          <a:bodyPr>
            <a:normAutofit/>
          </a:bodyPr>
          <a:lstStyle/>
          <a:p>
            <a:pPr>
              <a:buNone/>
            </a:pPr>
            <a:r>
              <a:rPr lang="en-US" dirty="0" smtClean="0"/>
              <a:t>A judgment of ‘free beauty’ for Kant is a spontaneous</a:t>
            </a:r>
          </a:p>
          <a:p>
            <a:pPr>
              <a:buNone/>
            </a:pPr>
            <a:r>
              <a:rPr lang="en-US" dirty="0" smtClean="0"/>
              <a:t>attending to the form of the object as entertained in a</a:t>
            </a:r>
          </a:p>
          <a:p>
            <a:pPr>
              <a:buNone/>
            </a:pPr>
            <a:r>
              <a:rPr lang="en-US" dirty="0" smtClean="0"/>
              <a:t>harmonious free play of the imagination and understanding.</a:t>
            </a:r>
          </a:p>
          <a:p>
            <a:pPr>
              <a:buNone/>
            </a:pPr>
            <a:r>
              <a:rPr lang="en-US" dirty="0" smtClean="0"/>
              <a:t> </a:t>
            </a:r>
          </a:p>
          <a:p>
            <a:pPr>
              <a:buNone/>
            </a:pPr>
            <a:r>
              <a:rPr lang="en-US" dirty="0" smtClean="0"/>
              <a:t>Meaning that one way of thinking about beauty is the pure,</a:t>
            </a:r>
          </a:p>
          <a:p>
            <a:pPr>
              <a:buNone/>
            </a:pPr>
            <a:r>
              <a:rPr lang="en-US" dirty="0" smtClean="0"/>
              <a:t>unfettered, experience of it, without needing to have any </a:t>
            </a:r>
          </a:p>
          <a:p>
            <a:pPr>
              <a:buNone/>
            </a:pPr>
            <a:r>
              <a:rPr lang="en-US" dirty="0" smtClean="0"/>
              <a:t>knowledge of what is being viewed. </a:t>
            </a:r>
          </a:p>
          <a:p>
            <a:pPr>
              <a:buNone/>
            </a:pPr>
            <a:endParaRPr lang="en-US" dirty="0" smtClean="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1219</TotalTime>
  <Words>4191</Words>
  <Application>Microsoft Macintosh PowerPoint</Application>
  <PresentationFormat>On-screen Show (4:3)</PresentationFormat>
  <Paragraphs>315</Paragraphs>
  <Slides>110</Slides>
  <Notes>1</Notes>
  <HiddenSlides>0</HiddenSlides>
  <MMClips>0</MMClips>
  <ScaleCrop>false</ScaleCrop>
  <HeadingPairs>
    <vt:vector size="4" baseType="variant">
      <vt:variant>
        <vt:lpstr>Theme</vt:lpstr>
      </vt:variant>
      <vt:variant>
        <vt:i4>1</vt:i4>
      </vt:variant>
      <vt:variant>
        <vt:lpstr>Slide Titles</vt:lpstr>
      </vt:variant>
      <vt:variant>
        <vt:i4>110</vt:i4>
      </vt:variant>
    </vt:vector>
  </HeadingPairs>
  <TitlesOfParts>
    <vt:vector size="111" baseType="lpstr">
      <vt:lpstr>Office Theme</vt:lpstr>
      <vt:lpstr>PowerPoint Presentation</vt:lpstr>
      <vt:lpstr>Architecture &amp; Interiors Today: 2015 Deconstructivism</vt:lpstr>
      <vt:lpstr>The New World Symphony orchestra academy  designed by Frank Gehry, Miami Beach, Florida.</vt:lpstr>
      <vt:lpstr>PowerPoint Presentation</vt:lpstr>
      <vt:lpstr>The Lou Ruvo Center for Brain Health, Las Vegas, 2010, designed by Frank Gehry (all photos by Matthew Carbone)</vt:lpstr>
      <vt:lpstr>Colliding shapes, unpredictable intersections</vt:lpstr>
      <vt:lpstr>PowerPoint Presentation</vt:lpstr>
      <vt:lpstr>PowerPoint Presentation</vt:lpstr>
      <vt:lpstr>A visual world of disassembled, taken apart, pieces and parts that have been put back together</vt:lpstr>
      <vt:lpstr>Architecture Today: 2015 Critical Regionalism: </vt:lpstr>
      <vt:lpstr>Thorncrown Chapel  located in Eureka Springs, Arkansas, designed by E. Fay Jones, constructed in 1980.</vt:lpstr>
      <vt:lpstr>PowerPoint Presentation</vt:lpstr>
      <vt:lpstr>Thorncrown Chapel</vt:lpstr>
      <vt:lpstr>Vertical section through Thorncrown Chapel</vt:lpstr>
      <vt:lpstr>PowerPoint Presentation</vt:lpstr>
      <vt:lpstr>Architectural responses to local geology and climate.  A kind of regionalism without a specific building form or style.  M. Gerwing, Architects</vt:lpstr>
      <vt:lpstr>Suitcase House 40°20'23 N 116°02'46E Nangou Valley, Badaling, north of Beijing CHINA Gary Chang (EDGE Design)</vt:lpstr>
      <vt:lpstr>“Porchdog House” Fayetevill, Arkansas, 2009, designed by Marlon Blackwell.  </vt:lpstr>
      <vt:lpstr>Critical Regionalism </vt:lpstr>
      <vt:lpstr>Critical Regionalism </vt:lpstr>
      <vt:lpstr>House in Switzerland designed by Peter Zumthor</vt:lpstr>
      <vt:lpstr>House in Nova Scotia designed by Brian McKay Lyons</vt:lpstr>
      <vt:lpstr>House in Alabama designed by Samuel Mockbee</vt:lpstr>
      <vt:lpstr>House in Arizona designed by Antoine Predock</vt:lpstr>
      <vt:lpstr>Architecture Today: 2015 “Blob-itecture”</vt:lpstr>
      <vt:lpstr>The ‘Kunsthaus Graz’, Austria, 2003,  designed Peter Cook and Colin Fournier   </vt:lpstr>
      <vt:lpstr>PowerPoint Presentation</vt:lpstr>
      <vt:lpstr>The Sage Gateshead, Newcastle, UK, designed by Foster and Partners, 2004</vt:lpstr>
      <vt:lpstr>Erick Kristanto, 2011,  proposed this project for the international competition to design a Museum of Comic and Cartoon Art</vt:lpstr>
      <vt:lpstr>PowerPoint Presentation</vt:lpstr>
      <vt:lpstr>PowerPoint Presentation</vt:lpstr>
      <vt:lpstr>Sustainability as a new measure</vt:lpstr>
      <vt:lpstr>Architecture Today: 2015 Sustainability</vt:lpstr>
      <vt:lpstr>‘living walls’ EDITT TOWER BY KEN YEANG</vt:lpstr>
      <vt:lpstr>Growing, literally, the structure of a house</vt:lpstr>
      <vt:lpstr>‘living walls’</vt:lpstr>
      <vt:lpstr>PowerPoint Presentation</vt:lpstr>
      <vt:lpstr>living roof tops</vt:lpstr>
      <vt:lpstr>So, what is ‘aesthetics’ in the realm of architecture, interiors and design? </vt:lpstr>
      <vt:lpstr>Tom Wiscombe Design Los Angeles, California</vt:lpstr>
      <vt:lpstr>Building on the concept of objects in objects, this project introduces the idea of objectifying the ground, peeling it up from the land.</vt:lpstr>
      <vt:lpstr>The structure of the project will be reinforced concrete core and slab construction with concrete perimeter walls and an column grid on the interior of the ground object. Upper levels will be concrete core and slab construction. The skins of the main building will be constructed from lightweight composite materials with honeycomb core, using the natural shell shapes of the project to enable long spans and column-free interiors.</vt:lpstr>
      <vt:lpstr>Objects in Objects:  The design of the project is based on the formal and organizational model of objects in objects.</vt:lpstr>
      <vt:lpstr>Our proposal is to take the idea of ‘boulders’ produced by Walltopia and re-interpret them as architectural objects. These objects are squished and nested into a multi-layered enclosure, creating three-dimensional external and internal climbing surfaces with both hard and soft features.</vt:lpstr>
      <vt:lpstr>De Architectura, by the Roman architect Vitruvius  in the early 1st century CE is the oldest recorded western writing about architecture.  </vt:lpstr>
      <vt:lpstr>The ‘Vitruvian Man’, 1490, by Leonardo da Vinci &amp; Vitrivius’ famous book on architecture.</vt:lpstr>
      <vt:lpstr>PowerPoint Presentation</vt:lpstr>
      <vt:lpstr>John Ruskin, England, 1819-1900  </vt:lpstr>
      <vt:lpstr>John Ruskin</vt:lpstr>
      <vt:lpstr>PowerPoint Presentation</vt:lpstr>
      <vt:lpstr>Lincoln Cathedral, England, 1072-1280 A major work of architecture</vt:lpstr>
      <vt:lpstr>It is highly regarded by architectural scholars; the eminent Victorian writer John Ruskin declared: "I have always held... that the cathedral of Lincoln is out and out the most precious piece of architecture in the British Isles and roughly speaking worth any two other cathedrals we have."</vt:lpstr>
      <vt:lpstr>The vaulted ceiling of LIncoln cathedral</vt:lpstr>
      <vt:lpstr>Lincoln cathedral from the south</vt:lpstr>
      <vt:lpstr>The European Renaissance and the architect </vt:lpstr>
      <vt:lpstr>The European Renaissance and the architect </vt:lpstr>
      <vt:lpstr>Brunelleschi, 1377-1446 he engineered the dome of the Florence cathedral, 1418 </vt:lpstr>
      <vt:lpstr>The European Renaissance and the architect </vt:lpstr>
      <vt:lpstr>The Villa Capra “La Rotonda”, Vicenza, Italy,1567,  by Andrea Palladio An intensely intellectual, formal, and rational work of design.  Nothing in this building is the result of ‘chance.’ </vt:lpstr>
      <vt:lpstr>Early modern and the industrial age  late 1700’s - early 1800’s  </vt:lpstr>
      <vt:lpstr>The Crystal Palace, 1851, by Joseph Paxton</vt:lpstr>
      <vt:lpstr>Early modern and the industrial age  late 1700’s - early 1800’s </vt:lpstr>
      <vt:lpstr>Early modern and the industrial age  late 1700’s - early 1800’s </vt:lpstr>
      <vt:lpstr>The Industrial Revolution created a new kind of work place; the factory. </vt:lpstr>
      <vt:lpstr>PowerPoint Presentation</vt:lpstr>
      <vt:lpstr>‘Function’ and Louis Sullivan</vt:lpstr>
      <vt:lpstr>Louis Sullivan, the Guaranty building, 1896, Buffalo, NY, </vt:lpstr>
      <vt:lpstr>Lobby of the Guaranty building, and terra cotta detail panels. </vt:lpstr>
      <vt:lpstr>Description of terra cotta used on the Guaranty building</vt:lpstr>
      <vt:lpstr>Louis H. Sullivan was probably the most important American architect of the 19th century and is still considered the “Father of the Skyscraper.”</vt:lpstr>
      <vt:lpstr>Early 20th century</vt:lpstr>
      <vt:lpstr>Early 20th century</vt:lpstr>
      <vt:lpstr>Mere construction is not sufficient to make ‘architecture’, or perhaps we should say ‘good architecture.’ </vt:lpstr>
      <vt:lpstr>Mere construction is not sufficient to make ‘architecture’, and certainly not ‘good architecture.’</vt:lpstr>
      <vt:lpstr>PowerPoint Presentation</vt:lpstr>
      <vt:lpstr>Architecture is not necessarily well constructed (leaking roofs and sagging cantilevers do happen)</vt:lpstr>
      <vt:lpstr>Early 20th Century</vt:lpstr>
      <vt:lpstr>Early 20th Century</vt:lpstr>
      <vt:lpstr>Bauhaus, famous German school of design that had an enormous influence on modern architecture, industrial design and graphic arts. It was founded in 1919 by the architect Walter Gropius in Weimar, Germany.</vt:lpstr>
      <vt:lpstr>Early 20th Century</vt:lpstr>
      <vt:lpstr>Bauhaus: created an ‘aesthetic’ that has been the standard of ‘high design’ for the past 90 years. </vt:lpstr>
      <vt:lpstr>Furniture by Designers at the Bauhaus This table lamp, designed by Wilhelm Wagenfeld in 1924, is often named the Bauhaus lamp. The “Wassily” chair by Marcel Breuer, the “Barcelona” chair and ottoman by Mies van der Rohe.</vt:lpstr>
      <vt:lpstr>Early 20th Century</vt:lpstr>
      <vt:lpstr>Seagram Building, NY city,  Mies van der Rohe, 1958 Lever House, NY city, Skidmore, Owings &amp; Merrill, 1948-52</vt:lpstr>
      <vt:lpstr>Frank Lloyd Wright developed what he called  ‘Organic’ architecture. </vt:lpstr>
      <vt:lpstr>Living room at Taliesin West, Scottsdale, Arizona, 1937, by Frank Lloyd Wright This was his winter home and studio </vt:lpstr>
      <vt:lpstr>Taliesin West, 1937 Frank Lloyd Wright’s winter home and studio</vt:lpstr>
      <vt:lpstr>Mid-20th century</vt:lpstr>
      <vt:lpstr>Mid-20th century</vt:lpstr>
      <vt:lpstr>Postmodernism: 1970’s</vt:lpstr>
      <vt:lpstr>AT&amp;T Building, NY city, Phillip Johnson, 1979 An example of Post Modern expressiveness, including a sense of humor.  The top of the building is a classical pediment used in an oversized way. </vt:lpstr>
      <vt:lpstr>The remaining slides in this lecture set are a more detailed look at some issues in aesthetics.</vt:lpstr>
      <vt:lpstr>Aesthetics in Architecture</vt:lpstr>
      <vt:lpstr>Aesthetics in Architecture</vt:lpstr>
      <vt:lpstr>PowerPoint Presentation</vt:lpstr>
      <vt:lpstr>PowerPoint Presentation</vt:lpstr>
      <vt:lpstr>The modern aesthetic question is not  "What is beautiful?" but "What can be said to be art?”.  </vt:lpstr>
      <vt:lpstr>Aesthetics and Architecture  (which is different from ‘art’ in that it is used, not just viewed)</vt:lpstr>
      <vt:lpstr>‘Free beauty’ vs ‘Dependent beauty’</vt:lpstr>
      <vt:lpstr>PowerPoint Presentation</vt:lpstr>
      <vt:lpstr>“Two Ways of Seeing a River”  by Mark Twain (1883) (An essay on Knowledge vs. No Knowledge)</vt:lpstr>
      <vt:lpstr>“Two Ways of Seeing a River”  by Mark Twain (1883) </vt:lpstr>
      <vt:lpstr>“Two Ways of Seeing a River”  by Mark Twain (1883) </vt:lpstr>
      <vt:lpstr>“Two Ways of Seeing a River”  by Mark Twain (1883) </vt:lpstr>
      <vt:lpstr>“Two Ways of Seeing a River”  by Mark Twain (1883) </vt:lpstr>
      <vt:lpstr>“Two Ways of Seeing a River”  by Mark Twain (1883) </vt:lpstr>
      <vt:lpstr>“Two Ways of Seeing a River”  by Mark Twain (1883) </vt:lpstr>
      <vt:lpstr>“Two Ways of Seeing a River”  by Mark Twain (1883) </vt:lpstr>
      <vt:lpstr>“Two Ways of Seeing a River”  by Mark Twain (1883) </vt:lpstr>
      <vt:lpstr>“Two Ways of Seeing a River”  by Mark Twain (1883) </vt:lpstr>
    </vt:vector>
  </TitlesOfParts>
  <Company>ohio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Architecture, Interiors &amp; Design Where Do We Stand Today?</dc:title>
  <dc:creator>matthew ziff</dc:creator>
  <cp:lastModifiedBy>Ohio User</cp:lastModifiedBy>
  <cp:revision>87</cp:revision>
  <dcterms:created xsi:type="dcterms:W3CDTF">2012-05-31T01:56:04Z</dcterms:created>
  <dcterms:modified xsi:type="dcterms:W3CDTF">2015-08-17T17:05:00Z</dcterms:modified>
</cp:coreProperties>
</file>